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2" r:id="rId5"/>
    <p:sldId id="285" r:id="rId6"/>
    <p:sldId id="261" r:id="rId7"/>
    <p:sldId id="274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7F7"/>
    <a:srgbClr val="A5EA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84D9-8D4F-4D1D-A591-7822012DC4E4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FD37-31FE-4BB1-A294-EEB6707C5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CBBE2-9677-4454-98FC-3EF49500B0D5}" type="slidenum">
              <a:rPr lang="en-GB"/>
              <a:pPr/>
              <a:t>1</a:t>
            </a:fld>
            <a:endParaRPr lang="en-GB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156F2E-097D-4C1B-B454-14FA4ACFCC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D0BA-4D3C-4306-AC3D-36D25A691A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4EC2-C493-46AA-97A4-BA1818E6F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www.nurc.nato.int/images/alliance.jpg&amp;imgrefurl=http://www.nurc.nato.int/services/alliance_charter.htm&amp;usg=__wYci3fRMqkbxE7z0w_P7poAL50k=&amp;h=158&amp;w=314&amp;sz=44&amp;hl=it&amp;start=5&amp;um=1&amp;tbnid=RJrp236I0WMDqM:&amp;tbnh=59&amp;tbnw=117&amp;prev=/images?q=Alliance+ship+NATO&amp;um=1&amp;hl=it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hyperlink" Target="http://images.google.it/imgres?imgurl=http://www.iopan.gda.pl/oceania/OceJD-m.jpg&amp;imgrefurl=http://www.iopan.gda.pl/oceania/oceania.html&amp;usg=__BHCIXPYqy1TFkzKk3RfQHsuVX-A=&amp;h=293&amp;w=400&amp;sz=24&amp;hl=it&amp;start=12&amp;um=1&amp;tbnid=AKRmmZkrn3lhbM:&amp;tbnh=91&amp;tbnw=124&amp;prev=/images?q=oceania+ship+sopot&amp;um=1&amp;hl=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cnr.it/images/CD/urania.jpg&amp;imgrefurl=http://www.cnr.it/sitocnr/IlCNR/Chisiamo/CNRnelmondo/CNRnelmondo.html&amp;usg=__JbN-4m6cvACrSlEq2bjeK84jh5s=&amp;h=193&amp;w=300&amp;sz=14&amp;hl=it&amp;start=7&amp;um=1&amp;tbnid=2MaVefjDLGWYGM:&amp;tbnh=75&amp;tbnw=116&amp;prev=/images?q=Urania+CNR&amp;um=1&amp;hl=it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.jpeg"/><Relationship Id="rId10" Type="http://schemas.openxmlformats.org/officeDocument/2006/relationships/hyperlink" Target="http://images.google.it/imgres?imgurl=http://www.io-bas.bg/images/RV_Akademik_2t.jpg&amp;imgrefurl=http://www.io-bas.bg/RV_Akademik.html&amp;usg=__YpO6nVc1ZQgJ6pHrQ_Heqm2mz6c=&amp;h=200&amp;w=150&amp;sz=10&amp;hl=it&amp;start=2&amp;um=1&amp;tbnid=C6YyZUnRozrSKM:&amp;tbnh=104&amp;tbnw=78&amp;prev=/images?q=Akademik+IO+BAS&amp;um=1&amp;hl=it" TargetMode="External"/><Relationship Id="rId4" Type="http://schemas.openxmlformats.org/officeDocument/2006/relationships/hyperlink" Target="http://images.google.it/imgres?imgurl=http://www.fimr.fi/en/scasi/en_GB/esittely/_files/12076504320037671/default/arandaTakaaWeb.jpg&amp;imgrefurl=http://www.fimr.fi/en/scasi/en_GB/esittely/&amp;usg=__f4UfLn_FSNIUi8oJdeMC2h_deJs=&amp;h=386&amp;w=310&amp;sz=21&amp;hl=it&amp;start=9&amp;um=1&amp;tbnid=k_UnuI0agtu6jM:&amp;tbnh=123&amp;tbnw=99&amp;prev=/images?q=Aranda+Finnish&amp;um=1&amp;hl=it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io-bas.bg/images/RV_Akademik_2t.jpg&amp;imgrefurl=http://www.io-bas.bg/RV_Akademik.html&amp;usg=__YpO6nVc1ZQgJ6pHrQ_Heqm2mz6c=&amp;h=200&amp;w=150&amp;sz=10&amp;hl=it&amp;start=2&amp;um=1&amp;tbnid=C6YyZUnRozrSKM:&amp;tbnh=104&amp;tbnw=78&amp;prev=/images?q=Akademik+IO+BAS&amp;um=1&amp;hl=i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io-bas.bg/images/RV_Akademik_2t.jpg&amp;imgrefurl=http://www.io-bas.bg/RV_Akademik.html&amp;usg=__YpO6nVc1ZQgJ6pHrQ_Heqm2mz6c=&amp;h=200&amp;w=150&amp;sz=10&amp;hl=it&amp;start=2&amp;um=1&amp;tbnid=C6YyZUnRozrSKM:&amp;tbnh=104&amp;tbnw=78&amp;prev=/images?q=Akademik+IO+BAS&amp;um=1&amp;hl=i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D528E8CD-96E5-4CAF-B30F-95502D1435B4}" type="slidenum">
              <a:rPr lang="en-GB"/>
              <a:pPr/>
              <a:t>1</a:t>
            </a:fld>
            <a:endParaRPr lang="en-GB"/>
          </a:p>
        </p:txBody>
      </p:sp>
      <p:sp>
        <p:nvSpPr>
          <p:cNvPr id="1017858" name="Text Box 2"/>
          <p:cNvSpPr txBox="1">
            <a:spLocks noChangeArrowheads="1"/>
          </p:cNvSpPr>
          <p:nvPr/>
        </p:nvSpPr>
        <p:spPr bwMode="auto">
          <a:xfrm>
            <a:off x="1403350" y="5805488"/>
            <a:ext cx="66246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400" b="0" dirty="0">
              <a:solidFill>
                <a:srgbClr val="0066CC"/>
              </a:solidFill>
            </a:endParaRPr>
          </a:p>
          <a:p>
            <a:pPr algn="ctr"/>
            <a:r>
              <a:rPr lang="en-US" sz="2000" dirty="0">
                <a:solidFill>
                  <a:srgbClr val="0066CC"/>
                </a:solidFill>
                <a:latin typeface="Comic Sans MS" pitchFamily="66" charset="0"/>
              </a:rPr>
              <a:t>Istanbul, </a:t>
            </a:r>
            <a:r>
              <a:rPr lang="en-US" sz="2000" dirty="0" smtClean="0">
                <a:solidFill>
                  <a:srgbClr val="0066CC"/>
                </a:solidFill>
                <a:latin typeface="Comic Sans MS" pitchFamily="66" charset="0"/>
              </a:rPr>
              <a:t>10-11 November 2011.</a:t>
            </a:r>
            <a:r>
              <a:rPr lang="en-US" sz="2000" b="0" dirty="0" smtClean="0">
                <a:solidFill>
                  <a:srgbClr val="0066CC"/>
                </a:solidFill>
              </a:rPr>
              <a:t> </a:t>
            </a:r>
            <a:endParaRPr lang="en-US" sz="2000" b="0" dirty="0">
              <a:solidFill>
                <a:srgbClr val="0066CC"/>
              </a:solidFill>
            </a:endParaRPr>
          </a:p>
          <a:p>
            <a:pPr algn="ctr"/>
            <a:endParaRPr lang="en-US" sz="2000" b="0" dirty="0">
              <a:solidFill>
                <a:srgbClr val="0066CC"/>
              </a:solidFill>
            </a:endParaRPr>
          </a:p>
        </p:txBody>
      </p:sp>
      <p:sp>
        <p:nvSpPr>
          <p:cNvPr id="1017859" name="Text Box 3"/>
          <p:cNvSpPr txBox="1">
            <a:spLocks noChangeArrowheads="1"/>
          </p:cNvSpPr>
          <p:nvPr/>
        </p:nvSpPr>
        <p:spPr bwMode="auto">
          <a:xfrm>
            <a:off x="533400" y="5257800"/>
            <a:ext cx="8351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 dirty="0" smtClean="0">
                <a:solidFill>
                  <a:schemeClr val="accent2"/>
                </a:solidFill>
                <a:latin typeface="Comic Sans MS" pitchFamily="66" charset="0"/>
              </a:rPr>
              <a:t>Joint </a:t>
            </a:r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Research Centre, European Commission, </a:t>
            </a:r>
            <a:r>
              <a:rPr lang="en-US" sz="1800" i="1" dirty="0" err="1">
                <a:solidFill>
                  <a:schemeClr val="accent2"/>
                </a:solidFill>
                <a:latin typeface="Comic Sans MS" pitchFamily="66" charset="0"/>
              </a:rPr>
              <a:t>Ispra</a:t>
            </a:r>
            <a:r>
              <a:rPr lang="en-US" sz="1800" i="1" dirty="0">
                <a:solidFill>
                  <a:schemeClr val="accent2"/>
                </a:solidFill>
                <a:latin typeface="Comic Sans MS" pitchFamily="66" charset="0"/>
              </a:rPr>
              <a:t>, Italy</a:t>
            </a:r>
          </a:p>
        </p:txBody>
      </p:sp>
      <p:sp>
        <p:nvSpPr>
          <p:cNvPr id="1017860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8459787" cy="21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60000"/>
              </a:spcBef>
            </a:pPr>
            <a:endParaRPr lang="en-US" dirty="0">
              <a:solidFill>
                <a:srgbClr val="0066CC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>
                <a:solidFill>
                  <a:schemeClr val="tx2"/>
                </a:solidFill>
                <a:latin typeface="Comic Sans MS" pitchFamily="66" charset="0"/>
              </a:rPr>
              <a:t>JRC </a:t>
            </a: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Contribution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to the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NATO </a:t>
            </a:r>
            <a:r>
              <a:rPr lang="en-US" sz="4000" dirty="0" err="1">
                <a:solidFill>
                  <a:schemeClr val="tx2"/>
                </a:solidFill>
                <a:latin typeface="Comic Sans MS" pitchFamily="66" charset="0"/>
              </a:rPr>
              <a:t>SfP</a:t>
            </a:r>
            <a:r>
              <a:rPr lang="en-US" sz="4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Bio-Optical </a:t>
            </a:r>
            <a:r>
              <a:rPr lang="en-US" sz="4000" dirty="0">
                <a:solidFill>
                  <a:schemeClr val="tx2"/>
                </a:solidFill>
                <a:latin typeface="Comic Sans MS" pitchFamily="66" charset="0"/>
              </a:rPr>
              <a:t>project</a:t>
            </a:r>
          </a:p>
        </p:txBody>
      </p:sp>
      <p:pic>
        <p:nvPicPr>
          <p:cNvPr id="6" name="Picture 3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3657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Giuseppe Zibordi and Jean-Francois Berthon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2F73-F059-47B2-B756-D11231C0FABE}" type="slidenum">
              <a:rPr lang="en-GB"/>
              <a:pPr/>
              <a:t>2</a:t>
            </a:fld>
            <a:endParaRPr lang="en-GB"/>
          </a:p>
        </p:txBody>
      </p:sp>
      <p:sp>
        <p:nvSpPr>
          <p:cNvPr id="1069058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i="1">
                <a:solidFill>
                  <a:srgbClr val="0066CC"/>
                </a:solidFill>
                <a:latin typeface="Comic Sans MS" pitchFamily="66" charset="0"/>
              </a:rPr>
              <a:t>T</a:t>
            </a:r>
            <a:r>
              <a:rPr lang="en-US" sz="3200" b="0">
                <a:solidFill>
                  <a:srgbClr val="0066CC"/>
                </a:solidFill>
                <a:latin typeface="Comic Sans MS" pitchFamily="66" charset="0"/>
              </a:rPr>
              <a:t>he Cal/Val Paradigm and </a:t>
            </a:r>
            <a:r>
              <a:rPr lang="en-US" sz="3200" b="0" i="1">
                <a:solidFill>
                  <a:srgbClr val="0066CC"/>
                </a:solidFill>
                <a:latin typeface="Comic Sans MS" pitchFamily="66" charset="0"/>
              </a:rPr>
              <a:t>In Situ</a:t>
            </a:r>
            <a:r>
              <a:rPr lang="en-US" sz="3200" b="0">
                <a:solidFill>
                  <a:srgbClr val="0066CC"/>
                </a:solidFill>
                <a:latin typeface="Comic Sans MS" pitchFamily="66" charset="0"/>
              </a:rPr>
              <a:t> Data </a:t>
            </a:r>
          </a:p>
        </p:txBody>
      </p:sp>
      <p:sp>
        <p:nvSpPr>
          <p:cNvPr id="1069059" name="Rectangle 3"/>
          <p:cNvSpPr>
            <a:spLocks noChangeArrowheads="1"/>
          </p:cNvSpPr>
          <p:nvPr/>
        </p:nvSpPr>
        <p:spPr bwMode="auto">
          <a:xfrm>
            <a:off x="1042988" y="2060575"/>
            <a:ext cx="7407275" cy="4752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0" name="Rectangle 4"/>
          <p:cNvSpPr>
            <a:spLocks noChangeArrowheads="1"/>
          </p:cNvSpPr>
          <p:nvPr/>
        </p:nvSpPr>
        <p:spPr bwMode="auto">
          <a:xfrm>
            <a:off x="3130550" y="3644900"/>
            <a:ext cx="3024188" cy="1152525"/>
          </a:xfrm>
          <a:prstGeom prst="rect">
            <a:avLst/>
          </a:prstGeom>
          <a:solidFill>
            <a:srgbClr val="CC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8013" y="2219325"/>
            <a:ext cx="1023937" cy="542925"/>
            <a:chOff x="1864" y="1441"/>
            <a:chExt cx="558" cy="301"/>
          </a:xfrm>
        </p:grpSpPr>
        <p:sp>
          <p:nvSpPr>
            <p:cNvPr id="1069062" name="Freeform 6"/>
            <p:cNvSpPr>
              <a:spLocks/>
            </p:cNvSpPr>
            <p:nvPr/>
          </p:nvSpPr>
          <p:spPr bwMode="auto">
            <a:xfrm>
              <a:off x="2096" y="1593"/>
              <a:ext cx="144" cy="91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23" y="360"/>
                </a:cxn>
                <a:cxn ang="0">
                  <a:pos x="48" y="334"/>
                </a:cxn>
                <a:cxn ang="0">
                  <a:pos x="76" y="309"/>
                </a:cxn>
                <a:cxn ang="0">
                  <a:pos x="109" y="281"/>
                </a:cxn>
                <a:cxn ang="0">
                  <a:pos x="141" y="256"/>
                </a:cxn>
                <a:cxn ang="0">
                  <a:pos x="172" y="234"/>
                </a:cxn>
                <a:cxn ang="0">
                  <a:pos x="200" y="215"/>
                </a:cxn>
                <a:cxn ang="0">
                  <a:pos x="247" y="187"/>
                </a:cxn>
                <a:cxn ang="0">
                  <a:pos x="289" y="163"/>
                </a:cxn>
                <a:cxn ang="0">
                  <a:pos x="335" y="139"/>
                </a:cxn>
                <a:cxn ang="0">
                  <a:pos x="390" y="112"/>
                </a:cxn>
                <a:cxn ang="0">
                  <a:pos x="449" y="87"/>
                </a:cxn>
                <a:cxn ang="0">
                  <a:pos x="501" y="67"/>
                </a:cxn>
                <a:cxn ang="0">
                  <a:pos x="563" y="49"/>
                </a:cxn>
                <a:cxn ang="0">
                  <a:pos x="626" y="30"/>
                </a:cxn>
                <a:cxn ang="0">
                  <a:pos x="688" y="17"/>
                </a:cxn>
                <a:cxn ang="0">
                  <a:pos x="783" y="0"/>
                </a:cxn>
                <a:cxn ang="0">
                  <a:pos x="864" y="251"/>
                </a:cxn>
                <a:cxn ang="0">
                  <a:pos x="809" y="260"/>
                </a:cxn>
                <a:cxn ang="0">
                  <a:pos x="734" y="275"/>
                </a:cxn>
                <a:cxn ang="0">
                  <a:pos x="668" y="293"/>
                </a:cxn>
                <a:cxn ang="0">
                  <a:pos x="600" y="312"/>
                </a:cxn>
                <a:cxn ang="0">
                  <a:pos x="546" y="331"/>
                </a:cxn>
                <a:cxn ang="0">
                  <a:pos x="495" y="351"/>
                </a:cxn>
                <a:cxn ang="0">
                  <a:pos x="451" y="370"/>
                </a:cxn>
                <a:cxn ang="0">
                  <a:pos x="406" y="393"/>
                </a:cxn>
                <a:cxn ang="0">
                  <a:pos x="366" y="414"/>
                </a:cxn>
                <a:cxn ang="0">
                  <a:pos x="323" y="438"/>
                </a:cxn>
                <a:cxn ang="0">
                  <a:pos x="286" y="462"/>
                </a:cxn>
                <a:cxn ang="0">
                  <a:pos x="254" y="484"/>
                </a:cxn>
                <a:cxn ang="0">
                  <a:pos x="226" y="504"/>
                </a:cxn>
                <a:cxn ang="0">
                  <a:pos x="195" y="529"/>
                </a:cxn>
                <a:cxn ang="0">
                  <a:pos x="169" y="551"/>
                </a:cxn>
                <a:cxn ang="0">
                  <a:pos x="142" y="573"/>
                </a:cxn>
                <a:cxn ang="0">
                  <a:pos x="121" y="593"/>
                </a:cxn>
                <a:cxn ang="0">
                  <a:pos x="104" y="610"/>
                </a:cxn>
                <a:cxn ang="0">
                  <a:pos x="81" y="634"/>
                </a:cxn>
                <a:cxn ang="0">
                  <a:pos x="0" y="384"/>
                </a:cxn>
              </a:cxnLst>
              <a:rect l="0" t="0" r="r" b="b"/>
              <a:pathLst>
                <a:path w="864" h="634">
                  <a:moveTo>
                    <a:pt x="0" y="384"/>
                  </a:moveTo>
                  <a:lnTo>
                    <a:pt x="23" y="360"/>
                  </a:lnTo>
                  <a:lnTo>
                    <a:pt x="48" y="334"/>
                  </a:lnTo>
                  <a:lnTo>
                    <a:pt x="76" y="309"/>
                  </a:lnTo>
                  <a:lnTo>
                    <a:pt x="109" y="281"/>
                  </a:lnTo>
                  <a:lnTo>
                    <a:pt x="141" y="256"/>
                  </a:lnTo>
                  <a:lnTo>
                    <a:pt x="172" y="234"/>
                  </a:lnTo>
                  <a:lnTo>
                    <a:pt x="200" y="215"/>
                  </a:lnTo>
                  <a:lnTo>
                    <a:pt x="247" y="187"/>
                  </a:lnTo>
                  <a:lnTo>
                    <a:pt x="289" y="163"/>
                  </a:lnTo>
                  <a:lnTo>
                    <a:pt x="335" y="139"/>
                  </a:lnTo>
                  <a:lnTo>
                    <a:pt x="390" y="112"/>
                  </a:lnTo>
                  <a:lnTo>
                    <a:pt x="449" y="87"/>
                  </a:lnTo>
                  <a:lnTo>
                    <a:pt x="501" y="67"/>
                  </a:lnTo>
                  <a:lnTo>
                    <a:pt x="563" y="49"/>
                  </a:lnTo>
                  <a:lnTo>
                    <a:pt x="626" y="30"/>
                  </a:lnTo>
                  <a:lnTo>
                    <a:pt x="688" y="17"/>
                  </a:lnTo>
                  <a:lnTo>
                    <a:pt x="783" y="0"/>
                  </a:lnTo>
                  <a:lnTo>
                    <a:pt x="864" y="251"/>
                  </a:lnTo>
                  <a:lnTo>
                    <a:pt x="809" y="260"/>
                  </a:lnTo>
                  <a:lnTo>
                    <a:pt x="734" y="275"/>
                  </a:lnTo>
                  <a:lnTo>
                    <a:pt x="668" y="293"/>
                  </a:lnTo>
                  <a:lnTo>
                    <a:pt x="600" y="312"/>
                  </a:lnTo>
                  <a:lnTo>
                    <a:pt x="546" y="331"/>
                  </a:lnTo>
                  <a:lnTo>
                    <a:pt x="495" y="351"/>
                  </a:lnTo>
                  <a:lnTo>
                    <a:pt x="451" y="370"/>
                  </a:lnTo>
                  <a:lnTo>
                    <a:pt x="406" y="393"/>
                  </a:lnTo>
                  <a:lnTo>
                    <a:pt x="366" y="414"/>
                  </a:lnTo>
                  <a:lnTo>
                    <a:pt x="323" y="438"/>
                  </a:lnTo>
                  <a:lnTo>
                    <a:pt x="286" y="462"/>
                  </a:lnTo>
                  <a:lnTo>
                    <a:pt x="254" y="484"/>
                  </a:lnTo>
                  <a:lnTo>
                    <a:pt x="226" y="504"/>
                  </a:lnTo>
                  <a:lnTo>
                    <a:pt x="195" y="529"/>
                  </a:lnTo>
                  <a:lnTo>
                    <a:pt x="169" y="551"/>
                  </a:lnTo>
                  <a:lnTo>
                    <a:pt x="142" y="573"/>
                  </a:lnTo>
                  <a:lnTo>
                    <a:pt x="121" y="593"/>
                  </a:lnTo>
                  <a:lnTo>
                    <a:pt x="104" y="610"/>
                  </a:lnTo>
                  <a:lnTo>
                    <a:pt x="81" y="63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3" name="Line 7"/>
            <p:cNvSpPr>
              <a:spLocks noChangeShapeType="1"/>
            </p:cNvSpPr>
            <p:nvPr/>
          </p:nvSpPr>
          <p:spPr bwMode="auto">
            <a:xfrm flipH="1">
              <a:off x="2132" y="1572"/>
              <a:ext cx="57" cy="6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4" name="Line 8"/>
            <p:cNvSpPr>
              <a:spLocks noChangeShapeType="1"/>
            </p:cNvSpPr>
            <p:nvPr/>
          </p:nvSpPr>
          <p:spPr bwMode="auto">
            <a:xfrm flipH="1" flipV="1">
              <a:off x="2127" y="1594"/>
              <a:ext cx="70" cy="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5" name="Line 9"/>
            <p:cNvSpPr>
              <a:spLocks noChangeShapeType="1"/>
            </p:cNvSpPr>
            <p:nvPr/>
          </p:nvSpPr>
          <p:spPr bwMode="auto">
            <a:xfrm>
              <a:off x="2189" y="1571"/>
              <a:ext cx="8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6" name="Line 10"/>
            <p:cNvSpPr>
              <a:spLocks noChangeShapeType="1"/>
            </p:cNvSpPr>
            <p:nvPr/>
          </p:nvSpPr>
          <p:spPr bwMode="auto">
            <a:xfrm flipH="1">
              <a:off x="2131" y="1614"/>
              <a:ext cx="66" cy="2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7" name="Line 11"/>
            <p:cNvSpPr>
              <a:spLocks noChangeShapeType="1"/>
            </p:cNvSpPr>
            <p:nvPr/>
          </p:nvSpPr>
          <p:spPr bwMode="auto">
            <a:xfrm flipH="1" flipV="1">
              <a:off x="2126" y="1593"/>
              <a:ext cx="6" cy="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8" name="Line 12"/>
            <p:cNvSpPr>
              <a:spLocks noChangeShapeType="1"/>
            </p:cNvSpPr>
            <p:nvPr/>
          </p:nvSpPr>
          <p:spPr bwMode="auto">
            <a:xfrm flipV="1">
              <a:off x="2052" y="1553"/>
              <a:ext cx="178" cy="76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69" name="Line 13"/>
            <p:cNvSpPr>
              <a:spLocks noChangeShapeType="1"/>
            </p:cNvSpPr>
            <p:nvPr/>
          </p:nvSpPr>
          <p:spPr bwMode="auto">
            <a:xfrm flipV="1">
              <a:off x="2050" y="1553"/>
              <a:ext cx="180" cy="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0" name="Freeform 14"/>
            <p:cNvSpPr>
              <a:spLocks/>
            </p:cNvSpPr>
            <p:nvPr/>
          </p:nvSpPr>
          <p:spPr bwMode="auto">
            <a:xfrm>
              <a:off x="2048" y="1510"/>
              <a:ext cx="108" cy="78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469" y="0"/>
                </a:cxn>
                <a:cxn ang="0">
                  <a:pos x="648" y="287"/>
                </a:cxn>
                <a:cxn ang="0">
                  <a:pos x="182" y="541"/>
                </a:cxn>
                <a:cxn ang="0">
                  <a:pos x="0" y="255"/>
                </a:cxn>
              </a:cxnLst>
              <a:rect l="0" t="0" r="r" b="b"/>
              <a:pathLst>
                <a:path w="648" h="541">
                  <a:moveTo>
                    <a:pt x="0" y="255"/>
                  </a:moveTo>
                  <a:lnTo>
                    <a:pt x="469" y="0"/>
                  </a:lnTo>
                  <a:lnTo>
                    <a:pt x="648" y="287"/>
                  </a:lnTo>
                  <a:lnTo>
                    <a:pt x="182" y="541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B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1" name="Freeform 15"/>
            <p:cNvSpPr>
              <a:spLocks/>
            </p:cNvSpPr>
            <p:nvPr/>
          </p:nvSpPr>
          <p:spPr bwMode="auto">
            <a:xfrm>
              <a:off x="2127" y="1510"/>
              <a:ext cx="5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168"/>
                </a:cxn>
                <a:cxn ang="0">
                  <a:pos x="350" y="322"/>
                </a:cxn>
                <a:cxn ang="0">
                  <a:pos x="179" y="286"/>
                </a:cxn>
                <a:cxn ang="0">
                  <a:pos x="0" y="0"/>
                </a:cxn>
              </a:cxnLst>
              <a:rect l="0" t="0" r="r" b="b"/>
              <a:pathLst>
                <a:path w="350" h="322">
                  <a:moveTo>
                    <a:pt x="0" y="0"/>
                  </a:moveTo>
                  <a:lnTo>
                    <a:pt x="257" y="168"/>
                  </a:lnTo>
                  <a:lnTo>
                    <a:pt x="350" y="322"/>
                  </a:lnTo>
                  <a:lnTo>
                    <a:pt x="179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2" name="Freeform 16"/>
            <p:cNvSpPr>
              <a:spLocks/>
            </p:cNvSpPr>
            <p:nvPr/>
          </p:nvSpPr>
          <p:spPr bwMode="auto">
            <a:xfrm>
              <a:off x="2079" y="1551"/>
              <a:ext cx="105" cy="37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464" y="0"/>
                </a:cxn>
                <a:cxn ang="0">
                  <a:pos x="632" y="33"/>
                </a:cxn>
                <a:cxn ang="0">
                  <a:pos x="281" y="209"/>
                </a:cxn>
                <a:cxn ang="0">
                  <a:pos x="0" y="254"/>
                </a:cxn>
              </a:cxnLst>
              <a:rect l="0" t="0" r="r" b="b"/>
              <a:pathLst>
                <a:path w="632" h="254">
                  <a:moveTo>
                    <a:pt x="0" y="254"/>
                  </a:moveTo>
                  <a:lnTo>
                    <a:pt x="464" y="0"/>
                  </a:lnTo>
                  <a:lnTo>
                    <a:pt x="632" y="33"/>
                  </a:lnTo>
                  <a:lnTo>
                    <a:pt x="281" y="20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3" name="Oval 17"/>
            <p:cNvSpPr>
              <a:spLocks noChangeArrowheads="1"/>
            </p:cNvSpPr>
            <p:nvPr/>
          </p:nvSpPr>
          <p:spPr bwMode="auto">
            <a:xfrm>
              <a:off x="2072" y="1541"/>
              <a:ext cx="22" cy="18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4" name="Oval 18"/>
            <p:cNvSpPr>
              <a:spLocks noChangeArrowheads="1"/>
            </p:cNvSpPr>
            <p:nvPr/>
          </p:nvSpPr>
          <p:spPr bwMode="auto">
            <a:xfrm>
              <a:off x="2102" y="1529"/>
              <a:ext cx="23" cy="17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5" name="Freeform 19"/>
            <p:cNvSpPr>
              <a:spLocks/>
            </p:cNvSpPr>
            <p:nvPr/>
          </p:nvSpPr>
          <p:spPr bwMode="auto">
            <a:xfrm>
              <a:off x="1864" y="1583"/>
              <a:ext cx="226" cy="159"/>
            </a:xfrm>
            <a:custGeom>
              <a:avLst/>
              <a:gdLst/>
              <a:ahLst/>
              <a:cxnLst>
                <a:cxn ang="0">
                  <a:pos x="0" y="518"/>
                </a:cxn>
                <a:cxn ang="0">
                  <a:pos x="972" y="0"/>
                </a:cxn>
                <a:cxn ang="0">
                  <a:pos x="1358" y="598"/>
                </a:cxn>
                <a:cxn ang="0">
                  <a:pos x="386" y="1115"/>
                </a:cxn>
                <a:cxn ang="0">
                  <a:pos x="0" y="518"/>
                </a:cxn>
              </a:cxnLst>
              <a:rect l="0" t="0" r="r" b="b"/>
              <a:pathLst>
                <a:path w="1358" h="1115">
                  <a:moveTo>
                    <a:pt x="0" y="518"/>
                  </a:moveTo>
                  <a:lnTo>
                    <a:pt x="972" y="0"/>
                  </a:lnTo>
                  <a:lnTo>
                    <a:pt x="1358" y="598"/>
                  </a:lnTo>
                  <a:lnTo>
                    <a:pt x="386" y="1115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6" name="Line 20"/>
            <p:cNvSpPr>
              <a:spLocks noChangeShapeType="1"/>
            </p:cNvSpPr>
            <p:nvPr/>
          </p:nvSpPr>
          <p:spPr bwMode="auto">
            <a:xfrm>
              <a:off x="1999" y="1596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7" name="Line 21"/>
            <p:cNvSpPr>
              <a:spLocks noChangeShapeType="1"/>
            </p:cNvSpPr>
            <p:nvPr/>
          </p:nvSpPr>
          <p:spPr bwMode="auto">
            <a:xfrm>
              <a:off x="1972" y="1609"/>
              <a:ext cx="63" cy="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8" name="Line 22"/>
            <p:cNvSpPr>
              <a:spLocks noChangeShapeType="1"/>
            </p:cNvSpPr>
            <p:nvPr/>
          </p:nvSpPr>
          <p:spPr bwMode="auto">
            <a:xfrm>
              <a:off x="1945" y="1621"/>
              <a:ext cx="64" cy="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79" name="Line 23"/>
            <p:cNvSpPr>
              <a:spLocks noChangeShapeType="1"/>
            </p:cNvSpPr>
            <p:nvPr/>
          </p:nvSpPr>
          <p:spPr bwMode="auto">
            <a:xfrm>
              <a:off x="1918" y="1631"/>
              <a:ext cx="65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0" name="Line 24"/>
            <p:cNvSpPr>
              <a:spLocks noChangeShapeType="1"/>
            </p:cNvSpPr>
            <p:nvPr/>
          </p:nvSpPr>
          <p:spPr bwMode="auto">
            <a:xfrm>
              <a:off x="1892" y="1644"/>
              <a:ext cx="63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1" name="Line 25"/>
            <p:cNvSpPr>
              <a:spLocks noChangeShapeType="1"/>
            </p:cNvSpPr>
            <p:nvPr/>
          </p:nvSpPr>
          <p:spPr bwMode="auto">
            <a:xfrm flipV="1">
              <a:off x="1878" y="1601"/>
              <a:ext cx="160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2" name="Line 26"/>
            <p:cNvSpPr>
              <a:spLocks noChangeShapeType="1"/>
            </p:cNvSpPr>
            <p:nvPr/>
          </p:nvSpPr>
          <p:spPr bwMode="auto">
            <a:xfrm flipV="1">
              <a:off x="1891" y="1617"/>
              <a:ext cx="159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3" name="Line 27"/>
            <p:cNvSpPr>
              <a:spLocks noChangeShapeType="1"/>
            </p:cNvSpPr>
            <p:nvPr/>
          </p:nvSpPr>
          <p:spPr bwMode="auto">
            <a:xfrm flipV="1">
              <a:off x="1903" y="1634"/>
              <a:ext cx="160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4" name="Line 28"/>
            <p:cNvSpPr>
              <a:spLocks noChangeShapeType="1"/>
            </p:cNvSpPr>
            <p:nvPr/>
          </p:nvSpPr>
          <p:spPr bwMode="auto">
            <a:xfrm flipV="1">
              <a:off x="1916" y="1651"/>
              <a:ext cx="159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5" name="Freeform 29"/>
            <p:cNvSpPr>
              <a:spLocks/>
            </p:cNvSpPr>
            <p:nvPr/>
          </p:nvSpPr>
          <p:spPr bwMode="auto">
            <a:xfrm>
              <a:off x="2196" y="1441"/>
              <a:ext cx="226" cy="160"/>
            </a:xfrm>
            <a:custGeom>
              <a:avLst/>
              <a:gdLst/>
              <a:ahLst/>
              <a:cxnLst>
                <a:cxn ang="0">
                  <a:pos x="0" y="517"/>
                </a:cxn>
                <a:cxn ang="0">
                  <a:pos x="973" y="0"/>
                </a:cxn>
                <a:cxn ang="0">
                  <a:pos x="1359" y="597"/>
                </a:cxn>
                <a:cxn ang="0">
                  <a:pos x="387" y="1114"/>
                </a:cxn>
                <a:cxn ang="0">
                  <a:pos x="0" y="517"/>
                </a:cxn>
              </a:cxnLst>
              <a:rect l="0" t="0" r="r" b="b"/>
              <a:pathLst>
                <a:path w="1359" h="1114">
                  <a:moveTo>
                    <a:pt x="0" y="517"/>
                  </a:moveTo>
                  <a:lnTo>
                    <a:pt x="973" y="0"/>
                  </a:lnTo>
                  <a:lnTo>
                    <a:pt x="1359" y="597"/>
                  </a:lnTo>
                  <a:lnTo>
                    <a:pt x="387" y="1114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6" name="Line 30"/>
            <p:cNvSpPr>
              <a:spLocks noChangeShapeType="1"/>
            </p:cNvSpPr>
            <p:nvPr/>
          </p:nvSpPr>
          <p:spPr bwMode="auto">
            <a:xfrm>
              <a:off x="2331" y="1455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7" name="Line 31"/>
            <p:cNvSpPr>
              <a:spLocks noChangeShapeType="1"/>
            </p:cNvSpPr>
            <p:nvPr/>
          </p:nvSpPr>
          <p:spPr bwMode="auto">
            <a:xfrm>
              <a:off x="2304" y="1467"/>
              <a:ext cx="63" cy="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8" name="Line 32"/>
            <p:cNvSpPr>
              <a:spLocks noChangeShapeType="1"/>
            </p:cNvSpPr>
            <p:nvPr/>
          </p:nvSpPr>
          <p:spPr bwMode="auto">
            <a:xfrm>
              <a:off x="2277" y="1479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89" name="Line 33"/>
            <p:cNvSpPr>
              <a:spLocks noChangeShapeType="1"/>
            </p:cNvSpPr>
            <p:nvPr/>
          </p:nvSpPr>
          <p:spPr bwMode="auto">
            <a:xfrm>
              <a:off x="2249" y="1490"/>
              <a:ext cx="66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0" name="Line 34"/>
            <p:cNvSpPr>
              <a:spLocks noChangeShapeType="1"/>
            </p:cNvSpPr>
            <p:nvPr/>
          </p:nvSpPr>
          <p:spPr bwMode="auto">
            <a:xfrm>
              <a:off x="2224" y="1503"/>
              <a:ext cx="63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1" name="Line 35"/>
            <p:cNvSpPr>
              <a:spLocks noChangeShapeType="1"/>
            </p:cNvSpPr>
            <p:nvPr/>
          </p:nvSpPr>
          <p:spPr bwMode="auto">
            <a:xfrm flipV="1">
              <a:off x="2210" y="1460"/>
              <a:ext cx="160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2" name="Line 36"/>
            <p:cNvSpPr>
              <a:spLocks noChangeShapeType="1"/>
            </p:cNvSpPr>
            <p:nvPr/>
          </p:nvSpPr>
          <p:spPr bwMode="auto">
            <a:xfrm flipV="1">
              <a:off x="2223" y="1476"/>
              <a:ext cx="158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3" name="Line 37"/>
            <p:cNvSpPr>
              <a:spLocks noChangeShapeType="1"/>
            </p:cNvSpPr>
            <p:nvPr/>
          </p:nvSpPr>
          <p:spPr bwMode="auto">
            <a:xfrm flipV="1">
              <a:off x="2235" y="1493"/>
              <a:ext cx="160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4" name="Line 38"/>
            <p:cNvSpPr>
              <a:spLocks noChangeShapeType="1"/>
            </p:cNvSpPr>
            <p:nvPr/>
          </p:nvSpPr>
          <p:spPr bwMode="auto">
            <a:xfrm flipV="1">
              <a:off x="2248" y="1510"/>
              <a:ext cx="159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5" name="Freeform 39"/>
            <p:cNvSpPr>
              <a:spLocks/>
            </p:cNvSpPr>
            <p:nvPr/>
          </p:nvSpPr>
          <p:spPr bwMode="auto">
            <a:xfrm>
              <a:off x="2097" y="1563"/>
              <a:ext cx="52" cy="7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313" y="0"/>
                </a:cxn>
                <a:cxn ang="0">
                  <a:pos x="271" y="71"/>
                </a:cxn>
                <a:cxn ang="0">
                  <a:pos x="248" y="136"/>
                </a:cxn>
                <a:cxn ang="0">
                  <a:pos x="228" y="218"/>
                </a:cxn>
                <a:cxn ang="0">
                  <a:pos x="221" y="270"/>
                </a:cxn>
                <a:cxn ang="0">
                  <a:pos x="220" y="337"/>
                </a:cxn>
                <a:cxn ang="0">
                  <a:pos x="221" y="378"/>
                </a:cxn>
                <a:cxn ang="0">
                  <a:pos x="224" y="425"/>
                </a:cxn>
                <a:cxn ang="0">
                  <a:pos x="230" y="461"/>
                </a:cxn>
                <a:cxn ang="0">
                  <a:pos x="240" y="502"/>
                </a:cxn>
                <a:cxn ang="0">
                  <a:pos x="17" y="503"/>
                </a:cxn>
                <a:cxn ang="0">
                  <a:pos x="11" y="470"/>
                </a:cxn>
                <a:cxn ang="0">
                  <a:pos x="3" y="431"/>
                </a:cxn>
                <a:cxn ang="0">
                  <a:pos x="1" y="390"/>
                </a:cxn>
                <a:cxn ang="0">
                  <a:pos x="0" y="348"/>
                </a:cxn>
                <a:cxn ang="0">
                  <a:pos x="3" y="310"/>
                </a:cxn>
                <a:cxn ang="0">
                  <a:pos x="5" y="277"/>
                </a:cxn>
                <a:cxn ang="0">
                  <a:pos x="10" y="238"/>
                </a:cxn>
                <a:cxn ang="0">
                  <a:pos x="19" y="199"/>
                </a:cxn>
                <a:cxn ang="0">
                  <a:pos x="30" y="160"/>
                </a:cxn>
                <a:cxn ang="0">
                  <a:pos x="47" y="111"/>
                </a:cxn>
                <a:cxn ang="0">
                  <a:pos x="66" y="75"/>
                </a:cxn>
                <a:cxn ang="0">
                  <a:pos x="86" y="33"/>
                </a:cxn>
                <a:cxn ang="0">
                  <a:pos x="109" y="0"/>
                </a:cxn>
              </a:cxnLst>
              <a:rect l="0" t="0" r="r" b="b"/>
              <a:pathLst>
                <a:path w="313" h="503">
                  <a:moveTo>
                    <a:pt x="109" y="0"/>
                  </a:moveTo>
                  <a:lnTo>
                    <a:pt x="313" y="0"/>
                  </a:lnTo>
                  <a:lnTo>
                    <a:pt x="271" y="71"/>
                  </a:lnTo>
                  <a:lnTo>
                    <a:pt x="248" y="136"/>
                  </a:lnTo>
                  <a:lnTo>
                    <a:pt x="228" y="218"/>
                  </a:lnTo>
                  <a:lnTo>
                    <a:pt x="221" y="270"/>
                  </a:lnTo>
                  <a:lnTo>
                    <a:pt x="220" y="337"/>
                  </a:lnTo>
                  <a:lnTo>
                    <a:pt x="221" y="378"/>
                  </a:lnTo>
                  <a:lnTo>
                    <a:pt x="224" y="425"/>
                  </a:lnTo>
                  <a:lnTo>
                    <a:pt x="230" y="461"/>
                  </a:lnTo>
                  <a:lnTo>
                    <a:pt x="240" y="502"/>
                  </a:lnTo>
                  <a:lnTo>
                    <a:pt x="17" y="503"/>
                  </a:lnTo>
                  <a:lnTo>
                    <a:pt x="11" y="470"/>
                  </a:lnTo>
                  <a:lnTo>
                    <a:pt x="3" y="431"/>
                  </a:lnTo>
                  <a:lnTo>
                    <a:pt x="1" y="390"/>
                  </a:lnTo>
                  <a:lnTo>
                    <a:pt x="0" y="348"/>
                  </a:lnTo>
                  <a:lnTo>
                    <a:pt x="3" y="310"/>
                  </a:lnTo>
                  <a:lnTo>
                    <a:pt x="5" y="277"/>
                  </a:lnTo>
                  <a:lnTo>
                    <a:pt x="10" y="238"/>
                  </a:lnTo>
                  <a:lnTo>
                    <a:pt x="19" y="199"/>
                  </a:lnTo>
                  <a:lnTo>
                    <a:pt x="30" y="160"/>
                  </a:lnTo>
                  <a:lnTo>
                    <a:pt x="47" y="111"/>
                  </a:lnTo>
                  <a:lnTo>
                    <a:pt x="66" y="75"/>
                  </a:lnTo>
                  <a:lnTo>
                    <a:pt x="86" y="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5F5F5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6" name="Freeform 40"/>
            <p:cNvSpPr>
              <a:spLocks/>
            </p:cNvSpPr>
            <p:nvPr/>
          </p:nvSpPr>
          <p:spPr bwMode="auto">
            <a:xfrm>
              <a:off x="2119" y="1537"/>
              <a:ext cx="88" cy="72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10" y="410"/>
                </a:cxn>
                <a:cxn ang="0">
                  <a:pos x="28" y="358"/>
                </a:cxn>
                <a:cxn ang="0">
                  <a:pos x="47" y="314"/>
                </a:cxn>
                <a:cxn ang="0">
                  <a:pos x="72" y="264"/>
                </a:cxn>
                <a:cxn ang="0">
                  <a:pos x="99" y="222"/>
                </a:cxn>
                <a:cxn ang="0">
                  <a:pos x="128" y="183"/>
                </a:cxn>
                <a:cxn ang="0">
                  <a:pos x="156" y="148"/>
                </a:cxn>
                <a:cxn ang="0">
                  <a:pos x="197" y="110"/>
                </a:cxn>
                <a:cxn ang="0">
                  <a:pos x="223" y="87"/>
                </a:cxn>
                <a:cxn ang="0">
                  <a:pos x="247" y="68"/>
                </a:cxn>
                <a:cxn ang="0">
                  <a:pos x="292" y="36"/>
                </a:cxn>
                <a:cxn ang="0">
                  <a:pos x="325" y="16"/>
                </a:cxn>
                <a:cxn ang="0">
                  <a:pos x="356" y="0"/>
                </a:cxn>
                <a:cxn ang="0">
                  <a:pos x="526" y="57"/>
                </a:cxn>
                <a:cxn ang="0">
                  <a:pos x="475" y="87"/>
                </a:cxn>
                <a:cxn ang="0">
                  <a:pos x="440" y="110"/>
                </a:cxn>
                <a:cxn ang="0">
                  <a:pos x="404" y="135"/>
                </a:cxn>
                <a:cxn ang="0">
                  <a:pos x="375" y="162"/>
                </a:cxn>
                <a:cxn ang="0">
                  <a:pos x="347" y="186"/>
                </a:cxn>
                <a:cxn ang="0">
                  <a:pos x="325" y="213"/>
                </a:cxn>
                <a:cxn ang="0">
                  <a:pos x="297" y="248"/>
                </a:cxn>
                <a:cxn ang="0">
                  <a:pos x="272" y="281"/>
                </a:cxn>
                <a:cxn ang="0">
                  <a:pos x="252" y="312"/>
                </a:cxn>
                <a:cxn ang="0">
                  <a:pos x="229" y="354"/>
                </a:cxn>
                <a:cxn ang="0">
                  <a:pos x="208" y="396"/>
                </a:cxn>
                <a:cxn ang="0">
                  <a:pos x="195" y="428"/>
                </a:cxn>
                <a:cxn ang="0">
                  <a:pos x="180" y="467"/>
                </a:cxn>
                <a:cxn ang="0">
                  <a:pos x="173" y="504"/>
                </a:cxn>
                <a:cxn ang="0">
                  <a:pos x="0" y="446"/>
                </a:cxn>
              </a:cxnLst>
              <a:rect l="0" t="0" r="r" b="b"/>
              <a:pathLst>
                <a:path w="526" h="504">
                  <a:moveTo>
                    <a:pt x="0" y="446"/>
                  </a:moveTo>
                  <a:lnTo>
                    <a:pt x="10" y="410"/>
                  </a:lnTo>
                  <a:lnTo>
                    <a:pt x="28" y="358"/>
                  </a:lnTo>
                  <a:lnTo>
                    <a:pt x="47" y="314"/>
                  </a:lnTo>
                  <a:lnTo>
                    <a:pt x="72" y="264"/>
                  </a:lnTo>
                  <a:lnTo>
                    <a:pt x="99" y="222"/>
                  </a:lnTo>
                  <a:lnTo>
                    <a:pt x="128" y="183"/>
                  </a:lnTo>
                  <a:lnTo>
                    <a:pt x="156" y="148"/>
                  </a:lnTo>
                  <a:lnTo>
                    <a:pt x="197" y="110"/>
                  </a:lnTo>
                  <a:lnTo>
                    <a:pt x="223" y="87"/>
                  </a:lnTo>
                  <a:lnTo>
                    <a:pt x="247" y="68"/>
                  </a:lnTo>
                  <a:lnTo>
                    <a:pt x="292" y="36"/>
                  </a:lnTo>
                  <a:lnTo>
                    <a:pt x="325" y="16"/>
                  </a:lnTo>
                  <a:lnTo>
                    <a:pt x="356" y="0"/>
                  </a:lnTo>
                  <a:lnTo>
                    <a:pt x="526" y="57"/>
                  </a:lnTo>
                  <a:lnTo>
                    <a:pt x="475" y="87"/>
                  </a:lnTo>
                  <a:lnTo>
                    <a:pt x="440" y="110"/>
                  </a:lnTo>
                  <a:lnTo>
                    <a:pt x="404" y="135"/>
                  </a:lnTo>
                  <a:lnTo>
                    <a:pt x="375" y="162"/>
                  </a:lnTo>
                  <a:lnTo>
                    <a:pt x="347" y="186"/>
                  </a:lnTo>
                  <a:lnTo>
                    <a:pt x="325" y="213"/>
                  </a:lnTo>
                  <a:lnTo>
                    <a:pt x="297" y="248"/>
                  </a:lnTo>
                  <a:lnTo>
                    <a:pt x="272" y="281"/>
                  </a:lnTo>
                  <a:lnTo>
                    <a:pt x="252" y="312"/>
                  </a:lnTo>
                  <a:lnTo>
                    <a:pt x="229" y="354"/>
                  </a:lnTo>
                  <a:lnTo>
                    <a:pt x="208" y="396"/>
                  </a:lnTo>
                  <a:lnTo>
                    <a:pt x="195" y="428"/>
                  </a:lnTo>
                  <a:lnTo>
                    <a:pt x="180" y="467"/>
                  </a:lnTo>
                  <a:lnTo>
                    <a:pt x="173" y="504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958975" y="4156075"/>
            <a:ext cx="576263" cy="746125"/>
            <a:chOff x="525" y="2517"/>
            <a:chExt cx="314" cy="414"/>
          </a:xfrm>
        </p:grpSpPr>
        <p:sp>
          <p:nvSpPr>
            <p:cNvPr id="1069098" name="Rectangle 42"/>
            <p:cNvSpPr>
              <a:spLocks noChangeArrowheads="1"/>
            </p:cNvSpPr>
            <p:nvPr/>
          </p:nvSpPr>
          <p:spPr bwMode="auto">
            <a:xfrm>
              <a:off x="637" y="2769"/>
              <a:ext cx="10" cy="5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099" name="Line 43"/>
            <p:cNvSpPr>
              <a:spLocks noChangeShapeType="1"/>
            </p:cNvSpPr>
            <p:nvPr/>
          </p:nvSpPr>
          <p:spPr bwMode="auto">
            <a:xfrm>
              <a:off x="642" y="2768"/>
              <a:ext cx="1" cy="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0" name="Rectangle 44"/>
            <p:cNvSpPr>
              <a:spLocks noChangeArrowheads="1"/>
            </p:cNvSpPr>
            <p:nvPr/>
          </p:nvSpPr>
          <p:spPr bwMode="auto">
            <a:xfrm>
              <a:off x="590" y="2736"/>
              <a:ext cx="34" cy="81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1" name="Freeform 45"/>
            <p:cNvSpPr>
              <a:spLocks/>
            </p:cNvSpPr>
            <p:nvPr/>
          </p:nvSpPr>
          <p:spPr bwMode="auto">
            <a:xfrm>
              <a:off x="717" y="2753"/>
              <a:ext cx="2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"/>
                </a:cxn>
                <a:cxn ang="0">
                  <a:pos x="112" y="86"/>
                </a:cxn>
                <a:cxn ang="0">
                  <a:pos x="112" y="17"/>
                </a:cxn>
                <a:cxn ang="0">
                  <a:pos x="0" y="0"/>
                </a:cxn>
              </a:cxnLst>
              <a:rect l="0" t="0" r="r" b="b"/>
              <a:pathLst>
                <a:path w="112" h="86">
                  <a:moveTo>
                    <a:pt x="0" y="0"/>
                  </a:moveTo>
                  <a:lnTo>
                    <a:pt x="0" y="86"/>
                  </a:lnTo>
                  <a:lnTo>
                    <a:pt x="112" y="86"/>
                  </a:lnTo>
                  <a:lnTo>
                    <a:pt x="112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2" name="Freeform 46"/>
            <p:cNvSpPr>
              <a:spLocks/>
            </p:cNvSpPr>
            <p:nvPr/>
          </p:nvSpPr>
          <p:spPr bwMode="auto">
            <a:xfrm>
              <a:off x="670" y="2721"/>
              <a:ext cx="16" cy="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78"/>
                </a:cxn>
                <a:cxn ang="0">
                  <a:pos x="57" y="71"/>
                </a:cxn>
                <a:cxn ang="0">
                  <a:pos x="78" y="20"/>
                </a:cxn>
                <a:cxn ang="0">
                  <a:pos x="42" y="0"/>
                </a:cxn>
              </a:cxnLst>
              <a:rect l="0" t="0" r="r" b="b"/>
              <a:pathLst>
                <a:path w="78" h="78">
                  <a:moveTo>
                    <a:pt x="42" y="0"/>
                  </a:moveTo>
                  <a:lnTo>
                    <a:pt x="0" y="78"/>
                  </a:lnTo>
                  <a:lnTo>
                    <a:pt x="57" y="71"/>
                  </a:lnTo>
                  <a:lnTo>
                    <a:pt x="78" y="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3" name="Freeform 47"/>
            <p:cNvSpPr>
              <a:spLocks/>
            </p:cNvSpPr>
            <p:nvPr/>
          </p:nvSpPr>
          <p:spPr bwMode="auto">
            <a:xfrm>
              <a:off x="643" y="2825"/>
              <a:ext cx="7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8" y="0"/>
                </a:cxn>
                <a:cxn ang="0">
                  <a:pos x="358" y="27"/>
                </a:cxn>
                <a:cxn ang="0">
                  <a:pos x="5" y="27"/>
                </a:cxn>
                <a:cxn ang="0">
                  <a:pos x="0" y="0"/>
                </a:cxn>
              </a:cxnLst>
              <a:rect l="0" t="0" r="r" b="b"/>
              <a:pathLst>
                <a:path w="358" h="27">
                  <a:moveTo>
                    <a:pt x="0" y="0"/>
                  </a:moveTo>
                  <a:lnTo>
                    <a:pt x="358" y="0"/>
                  </a:lnTo>
                  <a:lnTo>
                    <a:pt x="358" y="27"/>
                  </a:lnTo>
                  <a:lnTo>
                    <a:pt x="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4" name="Freeform 48"/>
            <p:cNvSpPr>
              <a:spLocks/>
            </p:cNvSpPr>
            <p:nvPr/>
          </p:nvSpPr>
          <p:spPr bwMode="auto">
            <a:xfrm>
              <a:off x="589" y="2620"/>
              <a:ext cx="30" cy="3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" y="120"/>
                </a:cxn>
                <a:cxn ang="0">
                  <a:pos x="0" y="167"/>
                </a:cxn>
                <a:cxn ang="0">
                  <a:pos x="149" y="55"/>
                </a:cxn>
                <a:cxn ang="0">
                  <a:pos x="141" y="0"/>
                </a:cxn>
              </a:cxnLst>
              <a:rect l="0" t="0" r="r" b="b"/>
              <a:pathLst>
                <a:path w="149" h="167">
                  <a:moveTo>
                    <a:pt x="141" y="0"/>
                  </a:moveTo>
                  <a:lnTo>
                    <a:pt x="1" y="120"/>
                  </a:lnTo>
                  <a:lnTo>
                    <a:pt x="0" y="167"/>
                  </a:lnTo>
                  <a:lnTo>
                    <a:pt x="149" y="5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5" name="Freeform 49"/>
            <p:cNvSpPr>
              <a:spLocks/>
            </p:cNvSpPr>
            <p:nvPr/>
          </p:nvSpPr>
          <p:spPr bwMode="auto">
            <a:xfrm>
              <a:off x="581" y="2532"/>
              <a:ext cx="46" cy="28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84"/>
                </a:cxn>
                <a:cxn ang="0">
                  <a:pos x="0" y="1430"/>
                </a:cxn>
                <a:cxn ang="0">
                  <a:pos x="42" y="1430"/>
                </a:cxn>
                <a:cxn ang="0">
                  <a:pos x="42" y="207"/>
                </a:cxn>
                <a:cxn ang="0">
                  <a:pos x="226" y="136"/>
                </a:cxn>
                <a:cxn ang="0">
                  <a:pos x="226" y="0"/>
                </a:cxn>
              </a:cxnLst>
              <a:rect l="0" t="0" r="r" b="b"/>
              <a:pathLst>
                <a:path w="226" h="1430">
                  <a:moveTo>
                    <a:pt x="226" y="0"/>
                  </a:moveTo>
                  <a:lnTo>
                    <a:pt x="0" y="84"/>
                  </a:lnTo>
                  <a:lnTo>
                    <a:pt x="0" y="1430"/>
                  </a:lnTo>
                  <a:lnTo>
                    <a:pt x="42" y="1430"/>
                  </a:lnTo>
                  <a:lnTo>
                    <a:pt x="42" y="207"/>
                  </a:lnTo>
                  <a:lnTo>
                    <a:pt x="226" y="13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6" name="Freeform 50"/>
            <p:cNvSpPr>
              <a:spLocks/>
            </p:cNvSpPr>
            <p:nvPr/>
          </p:nvSpPr>
          <p:spPr bwMode="auto">
            <a:xfrm>
              <a:off x="580" y="2818"/>
              <a:ext cx="259" cy="63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340" y="52"/>
                </a:cxn>
                <a:cxn ang="0">
                  <a:pos x="509" y="52"/>
                </a:cxn>
                <a:cxn ang="0">
                  <a:pos x="565" y="105"/>
                </a:cxn>
                <a:cxn ang="0">
                  <a:pos x="1129" y="105"/>
                </a:cxn>
                <a:cxn ang="0">
                  <a:pos x="1129" y="208"/>
                </a:cxn>
                <a:cxn ang="0">
                  <a:pos x="1298" y="208"/>
                </a:cxn>
                <a:cxn ang="0">
                  <a:pos x="1298" y="312"/>
                </a:cxn>
                <a:cxn ang="0">
                  <a:pos x="0" y="312"/>
                </a:cxn>
              </a:cxnLst>
              <a:rect l="0" t="0" r="r" b="b"/>
              <a:pathLst>
                <a:path w="1298" h="312">
                  <a:moveTo>
                    <a:pt x="0" y="31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340" y="52"/>
                  </a:lnTo>
                  <a:lnTo>
                    <a:pt x="509" y="52"/>
                  </a:lnTo>
                  <a:lnTo>
                    <a:pt x="565" y="105"/>
                  </a:lnTo>
                  <a:lnTo>
                    <a:pt x="1129" y="105"/>
                  </a:lnTo>
                  <a:lnTo>
                    <a:pt x="1129" y="208"/>
                  </a:lnTo>
                  <a:lnTo>
                    <a:pt x="1298" y="208"/>
                  </a:lnTo>
                  <a:lnTo>
                    <a:pt x="1298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7" name="Rectangle 51"/>
            <p:cNvSpPr>
              <a:spLocks noChangeArrowheads="1"/>
            </p:cNvSpPr>
            <p:nvPr/>
          </p:nvSpPr>
          <p:spPr bwMode="auto">
            <a:xfrm>
              <a:off x="581" y="2861"/>
              <a:ext cx="190" cy="19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8" name="Line 52"/>
            <p:cNvSpPr>
              <a:spLocks noChangeShapeType="1"/>
            </p:cNvSpPr>
            <p:nvPr/>
          </p:nvSpPr>
          <p:spPr bwMode="auto">
            <a:xfrm>
              <a:off x="571" y="273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09" name="Freeform 53"/>
            <p:cNvSpPr>
              <a:spLocks/>
            </p:cNvSpPr>
            <p:nvPr/>
          </p:nvSpPr>
          <p:spPr bwMode="auto">
            <a:xfrm>
              <a:off x="564" y="2768"/>
              <a:ext cx="17" cy="1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32"/>
                </a:cxn>
                <a:cxn ang="0">
                  <a:pos x="28" y="32"/>
                </a:cxn>
                <a:cxn ang="0">
                  <a:pos x="28" y="91"/>
                </a:cxn>
                <a:cxn ang="0">
                  <a:pos x="0" y="91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32"/>
                  </a:lnTo>
                  <a:lnTo>
                    <a:pt x="28" y="32"/>
                  </a:lnTo>
                  <a:lnTo>
                    <a:pt x="28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0" name="Freeform 54"/>
            <p:cNvSpPr>
              <a:spLocks/>
            </p:cNvSpPr>
            <p:nvPr/>
          </p:nvSpPr>
          <p:spPr bwMode="auto">
            <a:xfrm>
              <a:off x="659" y="2755"/>
              <a:ext cx="5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77"/>
                </a:cxn>
                <a:cxn ang="0">
                  <a:pos x="246" y="369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288" h="377">
                  <a:moveTo>
                    <a:pt x="0" y="0"/>
                  </a:moveTo>
                  <a:lnTo>
                    <a:pt x="288" y="377"/>
                  </a:lnTo>
                  <a:lnTo>
                    <a:pt x="246" y="369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1" name="Freeform 55"/>
            <p:cNvSpPr>
              <a:spLocks/>
            </p:cNvSpPr>
            <p:nvPr/>
          </p:nvSpPr>
          <p:spPr bwMode="auto">
            <a:xfrm>
              <a:off x="535" y="2798"/>
              <a:ext cx="45" cy="8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155"/>
                </a:cxn>
                <a:cxn ang="0">
                  <a:pos x="0" y="415"/>
                </a:cxn>
                <a:cxn ang="0">
                  <a:pos x="225" y="415"/>
                </a:cxn>
                <a:cxn ang="0">
                  <a:pos x="225" y="103"/>
                </a:cxn>
                <a:cxn ang="0">
                  <a:pos x="169" y="0"/>
                </a:cxn>
              </a:cxnLst>
              <a:rect l="0" t="0" r="r" b="b"/>
              <a:pathLst>
                <a:path w="225" h="415">
                  <a:moveTo>
                    <a:pt x="169" y="0"/>
                  </a:moveTo>
                  <a:lnTo>
                    <a:pt x="0" y="155"/>
                  </a:lnTo>
                  <a:lnTo>
                    <a:pt x="0" y="415"/>
                  </a:lnTo>
                  <a:lnTo>
                    <a:pt x="225" y="415"/>
                  </a:lnTo>
                  <a:lnTo>
                    <a:pt x="225" y="10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2" name="Rectangle 56"/>
            <p:cNvSpPr>
              <a:spLocks noChangeArrowheads="1"/>
            </p:cNvSpPr>
            <p:nvPr/>
          </p:nvSpPr>
          <p:spPr bwMode="auto">
            <a:xfrm>
              <a:off x="525" y="2921"/>
              <a:ext cx="313" cy="10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3" name="Rectangle 57"/>
            <p:cNvSpPr>
              <a:spLocks noChangeArrowheads="1"/>
            </p:cNvSpPr>
            <p:nvPr/>
          </p:nvSpPr>
          <p:spPr bwMode="auto">
            <a:xfrm>
              <a:off x="525" y="2902"/>
              <a:ext cx="313" cy="17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4" name="Rectangle 58"/>
            <p:cNvSpPr>
              <a:spLocks noChangeArrowheads="1"/>
            </p:cNvSpPr>
            <p:nvPr/>
          </p:nvSpPr>
          <p:spPr bwMode="auto">
            <a:xfrm>
              <a:off x="525" y="2882"/>
              <a:ext cx="313" cy="18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5" name="Rectangle 59"/>
            <p:cNvSpPr>
              <a:spLocks noChangeArrowheads="1"/>
            </p:cNvSpPr>
            <p:nvPr/>
          </p:nvSpPr>
          <p:spPr bwMode="auto">
            <a:xfrm>
              <a:off x="797" y="2866"/>
              <a:ext cx="32" cy="8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6" name="Oval 60"/>
            <p:cNvSpPr>
              <a:spLocks noChangeArrowheads="1"/>
            </p:cNvSpPr>
            <p:nvPr/>
          </p:nvSpPr>
          <p:spPr bwMode="auto">
            <a:xfrm>
              <a:off x="557" y="2788"/>
              <a:ext cx="18" cy="16"/>
            </a:xfrm>
            <a:prstGeom prst="ellipse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7" name="Rectangle 61"/>
            <p:cNvSpPr>
              <a:spLocks noChangeArrowheads="1"/>
            </p:cNvSpPr>
            <p:nvPr/>
          </p:nvSpPr>
          <p:spPr bwMode="auto">
            <a:xfrm>
              <a:off x="637" y="2747"/>
              <a:ext cx="21" cy="19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8" name="Freeform 62"/>
            <p:cNvSpPr>
              <a:spLocks/>
            </p:cNvSpPr>
            <p:nvPr/>
          </p:nvSpPr>
          <p:spPr bwMode="auto">
            <a:xfrm>
              <a:off x="625" y="2735"/>
              <a:ext cx="90" cy="83"/>
            </a:xfrm>
            <a:custGeom>
              <a:avLst/>
              <a:gdLst/>
              <a:ahLst/>
              <a:cxnLst>
                <a:cxn ang="0">
                  <a:pos x="56" y="414"/>
                </a:cxn>
                <a:cxn ang="0">
                  <a:pos x="56" y="52"/>
                </a:cxn>
                <a:cxn ang="0">
                  <a:pos x="450" y="52"/>
                </a:cxn>
                <a:cxn ang="0">
                  <a:pos x="450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56" y="414"/>
                </a:cxn>
              </a:cxnLst>
              <a:rect l="0" t="0" r="r" b="b"/>
              <a:pathLst>
                <a:path w="450" h="414">
                  <a:moveTo>
                    <a:pt x="56" y="414"/>
                  </a:moveTo>
                  <a:lnTo>
                    <a:pt x="56" y="52"/>
                  </a:lnTo>
                  <a:lnTo>
                    <a:pt x="450" y="52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19" name="Oval 63"/>
            <p:cNvSpPr>
              <a:spLocks noChangeArrowheads="1"/>
            </p:cNvSpPr>
            <p:nvPr/>
          </p:nvSpPr>
          <p:spPr bwMode="auto">
            <a:xfrm>
              <a:off x="560" y="2658"/>
              <a:ext cx="88" cy="79"/>
            </a:xfrm>
            <a:prstGeom prst="ellipse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0" name="Oval 64"/>
            <p:cNvSpPr>
              <a:spLocks noChangeArrowheads="1"/>
            </p:cNvSpPr>
            <p:nvPr/>
          </p:nvSpPr>
          <p:spPr bwMode="auto">
            <a:xfrm>
              <a:off x="552" y="2658"/>
              <a:ext cx="87" cy="79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1" name="Rectangle 65"/>
            <p:cNvSpPr>
              <a:spLocks noChangeArrowheads="1"/>
            </p:cNvSpPr>
            <p:nvPr/>
          </p:nvSpPr>
          <p:spPr bwMode="auto">
            <a:xfrm>
              <a:off x="592" y="2819"/>
              <a:ext cx="32" cy="81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2" name="Line 66"/>
            <p:cNvSpPr>
              <a:spLocks noChangeShapeType="1"/>
            </p:cNvSpPr>
            <p:nvPr/>
          </p:nvSpPr>
          <p:spPr bwMode="auto">
            <a:xfrm>
              <a:off x="591" y="283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3" name="Line 67"/>
            <p:cNvSpPr>
              <a:spLocks noChangeShapeType="1"/>
            </p:cNvSpPr>
            <p:nvPr/>
          </p:nvSpPr>
          <p:spPr bwMode="auto">
            <a:xfrm>
              <a:off x="591" y="287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4" name="Line 68"/>
            <p:cNvSpPr>
              <a:spLocks noChangeShapeType="1"/>
            </p:cNvSpPr>
            <p:nvPr/>
          </p:nvSpPr>
          <p:spPr bwMode="auto">
            <a:xfrm>
              <a:off x="591" y="286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5" name="Line 69"/>
            <p:cNvSpPr>
              <a:spLocks noChangeShapeType="1"/>
            </p:cNvSpPr>
            <p:nvPr/>
          </p:nvSpPr>
          <p:spPr bwMode="auto">
            <a:xfrm>
              <a:off x="591" y="285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6" name="Line 70"/>
            <p:cNvSpPr>
              <a:spLocks noChangeShapeType="1"/>
            </p:cNvSpPr>
            <p:nvPr/>
          </p:nvSpPr>
          <p:spPr bwMode="auto">
            <a:xfrm>
              <a:off x="591" y="282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7" name="Line 71"/>
            <p:cNvSpPr>
              <a:spLocks noChangeShapeType="1"/>
            </p:cNvSpPr>
            <p:nvPr/>
          </p:nvSpPr>
          <p:spPr bwMode="auto">
            <a:xfrm>
              <a:off x="591" y="288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8" name="Line 72"/>
            <p:cNvSpPr>
              <a:spLocks noChangeShapeType="1"/>
            </p:cNvSpPr>
            <p:nvPr/>
          </p:nvSpPr>
          <p:spPr bwMode="auto">
            <a:xfrm>
              <a:off x="591" y="289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29" name="Rectangle 73"/>
            <p:cNvSpPr>
              <a:spLocks noChangeArrowheads="1"/>
            </p:cNvSpPr>
            <p:nvPr/>
          </p:nvSpPr>
          <p:spPr bwMode="auto">
            <a:xfrm>
              <a:off x="807" y="2840"/>
              <a:ext cx="9" cy="19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0" name="Freeform 74"/>
            <p:cNvSpPr>
              <a:spLocks/>
            </p:cNvSpPr>
            <p:nvPr/>
          </p:nvSpPr>
          <p:spPr bwMode="auto">
            <a:xfrm>
              <a:off x="743" y="2627"/>
              <a:ext cx="26" cy="4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68"/>
                </a:cxn>
                <a:cxn ang="0">
                  <a:pos x="21" y="201"/>
                </a:cxn>
                <a:cxn ang="0">
                  <a:pos x="128" y="7"/>
                </a:cxn>
                <a:cxn ang="0">
                  <a:pos x="107" y="0"/>
                </a:cxn>
              </a:cxnLst>
              <a:rect l="0" t="0" r="r" b="b"/>
              <a:pathLst>
                <a:path w="128" h="201">
                  <a:moveTo>
                    <a:pt x="107" y="0"/>
                  </a:moveTo>
                  <a:lnTo>
                    <a:pt x="0" y="168"/>
                  </a:lnTo>
                  <a:lnTo>
                    <a:pt x="21" y="201"/>
                  </a:lnTo>
                  <a:lnTo>
                    <a:pt x="128" y="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1" name="Freeform 75"/>
            <p:cNvSpPr>
              <a:spLocks/>
            </p:cNvSpPr>
            <p:nvPr/>
          </p:nvSpPr>
          <p:spPr bwMode="auto">
            <a:xfrm>
              <a:off x="712" y="2610"/>
              <a:ext cx="50" cy="1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33"/>
                </a:cxn>
                <a:cxn ang="0">
                  <a:pos x="36" y="59"/>
                </a:cxn>
                <a:cxn ang="0">
                  <a:pos x="248" y="20"/>
                </a:cxn>
                <a:cxn ang="0">
                  <a:pos x="240" y="0"/>
                </a:cxn>
              </a:cxnLst>
              <a:rect l="0" t="0" r="r" b="b"/>
              <a:pathLst>
                <a:path w="248" h="59">
                  <a:moveTo>
                    <a:pt x="240" y="0"/>
                  </a:moveTo>
                  <a:lnTo>
                    <a:pt x="0" y="33"/>
                  </a:lnTo>
                  <a:lnTo>
                    <a:pt x="36" y="59"/>
                  </a:lnTo>
                  <a:lnTo>
                    <a:pt x="248" y="2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2" name="Freeform 76"/>
            <p:cNvSpPr>
              <a:spLocks/>
            </p:cNvSpPr>
            <p:nvPr/>
          </p:nvSpPr>
          <p:spPr bwMode="auto">
            <a:xfrm>
              <a:off x="600" y="2517"/>
              <a:ext cx="185" cy="267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15" y="87"/>
                </a:cxn>
                <a:cxn ang="0">
                  <a:pos x="3" y="136"/>
                </a:cxn>
                <a:cxn ang="0">
                  <a:pos x="0" y="187"/>
                </a:cxn>
                <a:cxn ang="0">
                  <a:pos x="0" y="239"/>
                </a:cxn>
                <a:cxn ang="0">
                  <a:pos x="11" y="307"/>
                </a:cxn>
                <a:cxn ang="0">
                  <a:pos x="22" y="391"/>
                </a:cxn>
                <a:cxn ang="0">
                  <a:pos x="43" y="485"/>
                </a:cxn>
                <a:cxn ang="0">
                  <a:pos x="78" y="593"/>
                </a:cxn>
                <a:cxn ang="0">
                  <a:pos x="131" y="696"/>
                </a:cxn>
                <a:cxn ang="0">
                  <a:pos x="215" y="819"/>
                </a:cxn>
                <a:cxn ang="0">
                  <a:pos x="300" y="935"/>
                </a:cxn>
                <a:cxn ang="0">
                  <a:pos x="370" y="1013"/>
                </a:cxn>
                <a:cxn ang="0">
                  <a:pos x="469" y="1107"/>
                </a:cxn>
                <a:cxn ang="0">
                  <a:pos x="571" y="1184"/>
                </a:cxn>
                <a:cxn ang="0">
                  <a:pos x="662" y="1246"/>
                </a:cxn>
                <a:cxn ang="0">
                  <a:pos x="729" y="1284"/>
                </a:cxn>
                <a:cxn ang="0">
                  <a:pos x="796" y="1314"/>
                </a:cxn>
                <a:cxn ang="0">
                  <a:pos x="850" y="1333"/>
                </a:cxn>
                <a:cxn ang="0">
                  <a:pos x="892" y="1333"/>
                </a:cxn>
                <a:cxn ang="0">
                  <a:pos x="924" y="1317"/>
                </a:cxn>
                <a:cxn ang="0">
                  <a:pos x="61" y="0"/>
                </a:cxn>
                <a:cxn ang="0">
                  <a:pos x="29" y="48"/>
                </a:cxn>
              </a:cxnLst>
              <a:rect l="0" t="0" r="r" b="b"/>
              <a:pathLst>
                <a:path w="924" h="1333">
                  <a:moveTo>
                    <a:pt x="29" y="48"/>
                  </a:moveTo>
                  <a:lnTo>
                    <a:pt x="15" y="87"/>
                  </a:lnTo>
                  <a:lnTo>
                    <a:pt x="3" y="136"/>
                  </a:lnTo>
                  <a:lnTo>
                    <a:pt x="0" y="187"/>
                  </a:lnTo>
                  <a:lnTo>
                    <a:pt x="0" y="239"/>
                  </a:lnTo>
                  <a:lnTo>
                    <a:pt x="11" y="307"/>
                  </a:lnTo>
                  <a:lnTo>
                    <a:pt x="22" y="391"/>
                  </a:lnTo>
                  <a:lnTo>
                    <a:pt x="43" y="485"/>
                  </a:lnTo>
                  <a:lnTo>
                    <a:pt x="78" y="593"/>
                  </a:lnTo>
                  <a:lnTo>
                    <a:pt x="131" y="696"/>
                  </a:lnTo>
                  <a:lnTo>
                    <a:pt x="215" y="819"/>
                  </a:lnTo>
                  <a:lnTo>
                    <a:pt x="300" y="935"/>
                  </a:lnTo>
                  <a:lnTo>
                    <a:pt x="370" y="1013"/>
                  </a:lnTo>
                  <a:lnTo>
                    <a:pt x="469" y="1107"/>
                  </a:lnTo>
                  <a:lnTo>
                    <a:pt x="571" y="1184"/>
                  </a:lnTo>
                  <a:lnTo>
                    <a:pt x="662" y="1246"/>
                  </a:lnTo>
                  <a:lnTo>
                    <a:pt x="729" y="1284"/>
                  </a:lnTo>
                  <a:lnTo>
                    <a:pt x="796" y="1314"/>
                  </a:lnTo>
                  <a:lnTo>
                    <a:pt x="850" y="1333"/>
                  </a:lnTo>
                  <a:lnTo>
                    <a:pt x="892" y="1333"/>
                  </a:lnTo>
                  <a:lnTo>
                    <a:pt x="924" y="1317"/>
                  </a:lnTo>
                  <a:lnTo>
                    <a:pt x="61" y="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3" name="Freeform 77"/>
            <p:cNvSpPr>
              <a:spLocks/>
            </p:cNvSpPr>
            <p:nvPr/>
          </p:nvSpPr>
          <p:spPr bwMode="auto">
            <a:xfrm>
              <a:off x="611" y="2517"/>
              <a:ext cx="174" cy="2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0" y="84"/>
                </a:cxn>
                <a:cxn ang="0">
                  <a:pos x="3" y="152"/>
                </a:cxn>
                <a:cxn ang="0">
                  <a:pos x="10" y="207"/>
                </a:cxn>
                <a:cxn ang="0">
                  <a:pos x="21" y="278"/>
                </a:cxn>
                <a:cxn ang="0">
                  <a:pos x="35" y="362"/>
                </a:cxn>
                <a:cxn ang="0">
                  <a:pos x="56" y="449"/>
                </a:cxn>
                <a:cxn ang="0">
                  <a:pos x="98" y="560"/>
                </a:cxn>
                <a:cxn ang="0">
                  <a:pos x="161" y="686"/>
                </a:cxn>
                <a:cxn ang="0">
                  <a:pos x="232" y="790"/>
                </a:cxn>
                <a:cxn ang="0">
                  <a:pos x="316" y="899"/>
                </a:cxn>
                <a:cxn ang="0">
                  <a:pos x="394" y="984"/>
                </a:cxn>
                <a:cxn ang="0">
                  <a:pos x="454" y="1041"/>
                </a:cxn>
                <a:cxn ang="0">
                  <a:pos x="510" y="1093"/>
                </a:cxn>
                <a:cxn ang="0">
                  <a:pos x="570" y="1145"/>
                </a:cxn>
                <a:cxn ang="0">
                  <a:pos x="637" y="1196"/>
                </a:cxn>
                <a:cxn ang="0">
                  <a:pos x="682" y="1229"/>
                </a:cxn>
                <a:cxn ang="0">
                  <a:pos x="732" y="1258"/>
                </a:cxn>
                <a:cxn ang="0">
                  <a:pos x="786" y="1286"/>
                </a:cxn>
                <a:cxn ang="0">
                  <a:pos x="831" y="1313"/>
                </a:cxn>
                <a:cxn ang="0">
                  <a:pos x="860" y="1320"/>
                </a:cxn>
                <a:cxn ang="0">
                  <a:pos x="870" y="1300"/>
                </a:cxn>
                <a:cxn ang="0">
                  <a:pos x="868" y="1273"/>
                </a:cxn>
                <a:cxn ang="0">
                  <a:pos x="861" y="1242"/>
                </a:cxn>
                <a:cxn ang="0">
                  <a:pos x="849" y="1187"/>
                </a:cxn>
                <a:cxn ang="0">
                  <a:pos x="835" y="1115"/>
                </a:cxn>
                <a:cxn ang="0">
                  <a:pos x="817" y="1048"/>
                </a:cxn>
                <a:cxn ang="0">
                  <a:pos x="796" y="970"/>
                </a:cxn>
                <a:cxn ang="0">
                  <a:pos x="768" y="887"/>
                </a:cxn>
                <a:cxn ang="0">
                  <a:pos x="736" y="821"/>
                </a:cxn>
                <a:cxn ang="0">
                  <a:pos x="711" y="764"/>
                </a:cxn>
                <a:cxn ang="0">
                  <a:pos x="669" y="688"/>
                </a:cxn>
                <a:cxn ang="0">
                  <a:pos x="630" y="621"/>
                </a:cxn>
                <a:cxn ang="0">
                  <a:pos x="581" y="549"/>
                </a:cxn>
                <a:cxn ang="0">
                  <a:pos x="506" y="459"/>
                </a:cxn>
                <a:cxn ang="0">
                  <a:pos x="454" y="394"/>
                </a:cxn>
                <a:cxn ang="0">
                  <a:pos x="377" y="306"/>
                </a:cxn>
                <a:cxn ang="0">
                  <a:pos x="306" y="242"/>
                </a:cxn>
                <a:cxn ang="0">
                  <a:pos x="235" y="176"/>
                </a:cxn>
                <a:cxn ang="0">
                  <a:pos x="183" y="129"/>
                </a:cxn>
                <a:cxn ang="0">
                  <a:pos x="126" y="79"/>
                </a:cxn>
                <a:cxn ang="0">
                  <a:pos x="84" y="45"/>
                </a:cxn>
                <a:cxn ang="0">
                  <a:pos x="42" y="13"/>
                </a:cxn>
                <a:cxn ang="0">
                  <a:pos x="7" y="0"/>
                </a:cxn>
              </a:cxnLst>
              <a:rect l="0" t="0" r="r" b="b"/>
              <a:pathLst>
                <a:path w="870" h="1320">
                  <a:moveTo>
                    <a:pt x="7" y="0"/>
                  </a:moveTo>
                  <a:lnTo>
                    <a:pt x="0" y="25"/>
                  </a:lnTo>
                  <a:lnTo>
                    <a:pt x="0" y="84"/>
                  </a:lnTo>
                  <a:lnTo>
                    <a:pt x="3" y="152"/>
                  </a:lnTo>
                  <a:lnTo>
                    <a:pt x="10" y="207"/>
                  </a:lnTo>
                  <a:lnTo>
                    <a:pt x="21" y="278"/>
                  </a:lnTo>
                  <a:lnTo>
                    <a:pt x="35" y="362"/>
                  </a:lnTo>
                  <a:lnTo>
                    <a:pt x="56" y="449"/>
                  </a:lnTo>
                  <a:lnTo>
                    <a:pt x="98" y="560"/>
                  </a:lnTo>
                  <a:lnTo>
                    <a:pt x="161" y="686"/>
                  </a:lnTo>
                  <a:lnTo>
                    <a:pt x="232" y="790"/>
                  </a:lnTo>
                  <a:lnTo>
                    <a:pt x="316" y="899"/>
                  </a:lnTo>
                  <a:lnTo>
                    <a:pt x="394" y="984"/>
                  </a:lnTo>
                  <a:lnTo>
                    <a:pt x="454" y="1041"/>
                  </a:lnTo>
                  <a:lnTo>
                    <a:pt x="510" y="1093"/>
                  </a:lnTo>
                  <a:lnTo>
                    <a:pt x="570" y="1145"/>
                  </a:lnTo>
                  <a:lnTo>
                    <a:pt x="637" y="1196"/>
                  </a:lnTo>
                  <a:lnTo>
                    <a:pt x="682" y="1229"/>
                  </a:lnTo>
                  <a:lnTo>
                    <a:pt x="732" y="1258"/>
                  </a:lnTo>
                  <a:lnTo>
                    <a:pt x="786" y="1286"/>
                  </a:lnTo>
                  <a:lnTo>
                    <a:pt x="831" y="1313"/>
                  </a:lnTo>
                  <a:lnTo>
                    <a:pt x="860" y="1320"/>
                  </a:lnTo>
                  <a:lnTo>
                    <a:pt x="870" y="1300"/>
                  </a:lnTo>
                  <a:lnTo>
                    <a:pt x="868" y="1273"/>
                  </a:lnTo>
                  <a:lnTo>
                    <a:pt x="861" y="1242"/>
                  </a:lnTo>
                  <a:lnTo>
                    <a:pt x="849" y="1187"/>
                  </a:lnTo>
                  <a:lnTo>
                    <a:pt x="835" y="1115"/>
                  </a:lnTo>
                  <a:lnTo>
                    <a:pt x="817" y="1048"/>
                  </a:lnTo>
                  <a:lnTo>
                    <a:pt x="796" y="970"/>
                  </a:lnTo>
                  <a:lnTo>
                    <a:pt x="768" y="887"/>
                  </a:lnTo>
                  <a:lnTo>
                    <a:pt x="736" y="821"/>
                  </a:lnTo>
                  <a:lnTo>
                    <a:pt x="711" y="764"/>
                  </a:lnTo>
                  <a:lnTo>
                    <a:pt x="669" y="688"/>
                  </a:lnTo>
                  <a:lnTo>
                    <a:pt x="630" y="621"/>
                  </a:lnTo>
                  <a:lnTo>
                    <a:pt x="581" y="549"/>
                  </a:lnTo>
                  <a:lnTo>
                    <a:pt x="506" y="459"/>
                  </a:lnTo>
                  <a:lnTo>
                    <a:pt x="454" y="394"/>
                  </a:lnTo>
                  <a:lnTo>
                    <a:pt x="377" y="306"/>
                  </a:lnTo>
                  <a:lnTo>
                    <a:pt x="306" y="242"/>
                  </a:lnTo>
                  <a:lnTo>
                    <a:pt x="235" y="176"/>
                  </a:lnTo>
                  <a:lnTo>
                    <a:pt x="183" y="129"/>
                  </a:lnTo>
                  <a:lnTo>
                    <a:pt x="126" y="79"/>
                  </a:lnTo>
                  <a:lnTo>
                    <a:pt x="84" y="45"/>
                  </a:lnTo>
                  <a:lnTo>
                    <a:pt x="42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4" name="Freeform 78"/>
            <p:cNvSpPr>
              <a:spLocks/>
            </p:cNvSpPr>
            <p:nvPr/>
          </p:nvSpPr>
          <p:spPr bwMode="auto">
            <a:xfrm>
              <a:off x="617" y="2584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7" y="32"/>
                </a:cxn>
                <a:cxn ang="0">
                  <a:pos x="850" y="58"/>
                </a:cxn>
                <a:cxn ang="0">
                  <a:pos x="4" y="26"/>
                </a:cxn>
                <a:cxn ang="0">
                  <a:pos x="0" y="0"/>
                </a:cxn>
              </a:cxnLst>
              <a:rect l="0" t="0" r="r" b="b"/>
              <a:pathLst>
                <a:path w="857" h="58">
                  <a:moveTo>
                    <a:pt x="0" y="0"/>
                  </a:moveTo>
                  <a:lnTo>
                    <a:pt x="857" y="32"/>
                  </a:lnTo>
                  <a:lnTo>
                    <a:pt x="850" y="58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5" name="Freeform 79"/>
            <p:cNvSpPr>
              <a:spLocks/>
            </p:cNvSpPr>
            <p:nvPr/>
          </p:nvSpPr>
          <p:spPr bwMode="auto">
            <a:xfrm>
              <a:off x="735" y="2619"/>
              <a:ext cx="61" cy="138"/>
            </a:xfrm>
            <a:custGeom>
              <a:avLst/>
              <a:gdLst/>
              <a:ahLst/>
              <a:cxnLst>
                <a:cxn ang="0">
                  <a:pos x="269" y="14"/>
                </a:cxn>
                <a:cxn ang="0">
                  <a:pos x="0" y="674"/>
                </a:cxn>
                <a:cxn ang="0">
                  <a:pos x="25" y="690"/>
                </a:cxn>
                <a:cxn ang="0">
                  <a:pos x="304" y="0"/>
                </a:cxn>
                <a:cxn ang="0">
                  <a:pos x="269" y="14"/>
                </a:cxn>
              </a:cxnLst>
              <a:rect l="0" t="0" r="r" b="b"/>
              <a:pathLst>
                <a:path w="304" h="690">
                  <a:moveTo>
                    <a:pt x="269" y="14"/>
                  </a:moveTo>
                  <a:lnTo>
                    <a:pt x="0" y="674"/>
                  </a:lnTo>
                  <a:lnTo>
                    <a:pt x="25" y="690"/>
                  </a:lnTo>
                  <a:lnTo>
                    <a:pt x="304" y="0"/>
                  </a:lnTo>
                  <a:lnTo>
                    <a:pt x="269" y="14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6" name="Freeform 80"/>
            <p:cNvSpPr>
              <a:spLocks/>
            </p:cNvSpPr>
            <p:nvPr/>
          </p:nvSpPr>
          <p:spPr bwMode="auto">
            <a:xfrm>
              <a:off x="756" y="2592"/>
              <a:ext cx="50" cy="38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" y="58"/>
                </a:cxn>
                <a:cxn ang="0">
                  <a:pos x="3" y="68"/>
                </a:cxn>
                <a:cxn ang="0">
                  <a:pos x="0" y="87"/>
                </a:cxn>
                <a:cxn ang="0">
                  <a:pos x="2" y="114"/>
                </a:cxn>
                <a:cxn ang="0">
                  <a:pos x="4" y="130"/>
                </a:cxn>
                <a:cxn ang="0">
                  <a:pos x="15" y="154"/>
                </a:cxn>
                <a:cxn ang="0">
                  <a:pos x="32" y="172"/>
                </a:cxn>
                <a:cxn ang="0">
                  <a:pos x="57" y="185"/>
                </a:cxn>
                <a:cxn ang="0">
                  <a:pos x="71" y="188"/>
                </a:cxn>
                <a:cxn ang="0">
                  <a:pos x="85" y="188"/>
                </a:cxn>
                <a:cxn ang="0">
                  <a:pos x="251" y="116"/>
                </a:cxn>
                <a:cxn ang="0">
                  <a:pos x="219" y="94"/>
                </a:cxn>
                <a:cxn ang="0">
                  <a:pos x="201" y="71"/>
                </a:cxn>
                <a:cxn ang="0">
                  <a:pos x="187" y="0"/>
                </a:cxn>
              </a:cxnLst>
              <a:rect l="0" t="0" r="r" b="b"/>
              <a:pathLst>
                <a:path w="251" h="188">
                  <a:moveTo>
                    <a:pt x="187" y="0"/>
                  </a:moveTo>
                  <a:lnTo>
                    <a:pt x="10" y="58"/>
                  </a:lnTo>
                  <a:lnTo>
                    <a:pt x="3" y="68"/>
                  </a:lnTo>
                  <a:lnTo>
                    <a:pt x="0" y="87"/>
                  </a:lnTo>
                  <a:lnTo>
                    <a:pt x="2" y="114"/>
                  </a:lnTo>
                  <a:lnTo>
                    <a:pt x="4" y="130"/>
                  </a:lnTo>
                  <a:lnTo>
                    <a:pt x="15" y="154"/>
                  </a:lnTo>
                  <a:lnTo>
                    <a:pt x="32" y="172"/>
                  </a:lnTo>
                  <a:lnTo>
                    <a:pt x="57" y="185"/>
                  </a:lnTo>
                  <a:lnTo>
                    <a:pt x="71" y="188"/>
                  </a:lnTo>
                  <a:lnTo>
                    <a:pt x="85" y="188"/>
                  </a:lnTo>
                  <a:lnTo>
                    <a:pt x="251" y="116"/>
                  </a:lnTo>
                  <a:lnTo>
                    <a:pt x="219" y="94"/>
                  </a:lnTo>
                  <a:lnTo>
                    <a:pt x="201" y="7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7" name="Freeform 81"/>
            <p:cNvSpPr>
              <a:spLocks/>
            </p:cNvSpPr>
            <p:nvPr/>
          </p:nvSpPr>
          <p:spPr bwMode="auto">
            <a:xfrm>
              <a:off x="785" y="2587"/>
              <a:ext cx="28" cy="36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75" y="15"/>
                </a:cxn>
                <a:cxn ang="0">
                  <a:pos x="61" y="5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13" y="12"/>
                </a:cxn>
                <a:cxn ang="0">
                  <a:pos x="5" y="26"/>
                </a:cxn>
                <a:cxn ang="0">
                  <a:pos x="0" y="47"/>
                </a:cxn>
                <a:cxn ang="0">
                  <a:pos x="1" y="59"/>
                </a:cxn>
                <a:cxn ang="0">
                  <a:pos x="4" y="75"/>
                </a:cxn>
                <a:cxn ang="0">
                  <a:pos x="9" y="99"/>
                </a:cxn>
                <a:cxn ang="0">
                  <a:pos x="20" y="119"/>
                </a:cxn>
                <a:cxn ang="0">
                  <a:pos x="32" y="136"/>
                </a:cxn>
                <a:cxn ang="0">
                  <a:pos x="45" y="151"/>
                </a:cxn>
                <a:cxn ang="0">
                  <a:pos x="59" y="164"/>
                </a:cxn>
                <a:cxn ang="0">
                  <a:pos x="76" y="171"/>
                </a:cxn>
                <a:cxn ang="0">
                  <a:pos x="97" y="177"/>
                </a:cxn>
                <a:cxn ang="0">
                  <a:pos x="115" y="177"/>
                </a:cxn>
                <a:cxn ang="0">
                  <a:pos x="131" y="168"/>
                </a:cxn>
                <a:cxn ang="0">
                  <a:pos x="139" y="154"/>
                </a:cxn>
                <a:cxn ang="0">
                  <a:pos x="140" y="135"/>
                </a:cxn>
                <a:cxn ang="0">
                  <a:pos x="135" y="113"/>
                </a:cxn>
                <a:cxn ang="0">
                  <a:pos x="124" y="84"/>
                </a:cxn>
                <a:cxn ang="0">
                  <a:pos x="100" y="47"/>
                </a:cxn>
                <a:cxn ang="0">
                  <a:pos x="82" y="26"/>
                </a:cxn>
              </a:cxnLst>
              <a:rect l="0" t="0" r="r" b="b"/>
              <a:pathLst>
                <a:path w="140" h="177">
                  <a:moveTo>
                    <a:pt x="82" y="26"/>
                  </a:moveTo>
                  <a:lnTo>
                    <a:pt x="75" y="15"/>
                  </a:lnTo>
                  <a:lnTo>
                    <a:pt x="61" y="5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3" y="12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1" y="59"/>
                  </a:lnTo>
                  <a:lnTo>
                    <a:pt x="4" y="75"/>
                  </a:lnTo>
                  <a:lnTo>
                    <a:pt x="9" y="99"/>
                  </a:lnTo>
                  <a:lnTo>
                    <a:pt x="20" y="119"/>
                  </a:lnTo>
                  <a:lnTo>
                    <a:pt x="32" y="136"/>
                  </a:lnTo>
                  <a:lnTo>
                    <a:pt x="45" y="151"/>
                  </a:lnTo>
                  <a:lnTo>
                    <a:pt x="59" y="164"/>
                  </a:lnTo>
                  <a:lnTo>
                    <a:pt x="76" y="171"/>
                  </a:lnTo>
                  <a:lnTo>
                    <a:pt x="97" y="177"/>
                  </a:lnTo>
                  <a:lnTo>
                    <a:pt x="115" y="177"/>
                  </a:lnTo>
                  <a:lnTo>
                    <a:pt x="131" y="168"/>
                  </a:lnTo>
                  <a:lnTo>
                    <a:pt x="139" y="154"/>
                  </a:lnTo>
                  <a:lnTo>
                    <a:pt x="140" y="135"/>
                  </a:lnTo>
                  <a:lnTo>
                    <a:pt x="135" y="113"/>
                  </a:lnTo>
                  <a:lnTo>
                    <a:pt x="124" y="84"/>
                  </a:lnTo>
                  <a:lnTo>
                    <a:pt x="100" y="47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8" name="Freeform 82"/>
            <p:cNvSpPr>
              <a:spLocks/>
            </p:cNvSpPr>
            <p:nvPr/>
          </p:nvSpPr>
          <p:spPr bwMode="auto">
            <a:xfrm>
              <a:off x="793" y="2589"/>
              <a:ext cx="34" cy="2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21" y="3"/>
                </a:cxn>
                <a:cxn ang="0">
                  <a:pos x="146" y="0"/>
                </a:cxn>
                <a:cxn ang="0">
                  <a:pos x="164" y="3"/>
                </a:cxn>
                <a:cxn ang="0">
                  <a:pos x="170" y="9"/>
                </a:cxn>
                <a:cxn ang="0">
                  <a:pos x="171" y="22"/>
                </a:cxn>
                <a:cxn ang="0">
                  <a:pos x="164" y="42"/>
                </a:cxn>
                <a:cxn ang="0">
                  <a:pos x="64" y="126"/>
                </a:cxn>
                <a:cxn ang="0">
                  <a:pos x="50" y="125"/>
                </a:cxn>
                <a:cxn ang="0">
                  <a:pos x="34" y="119"/>
                </a:cxn>
                <a:cxn ang="0">
                  <a:pos x="22" y="109"/>
                </a:cxn>
                <a:cxn ang="0">
                  <a:pos x="8" y="92"/>
                </a:cxn>
                <a:cxn ang="0">
                  <a:pos x="1" y="76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3" y="28"/>
                </a:cxn>
              </a:cxnLst>
              <a:rect l="0" t="0" r="r" b="b"/>
              <a:pathLst>
                <a:path w="171" h="126">
                  <a:moveTo>
                    <a:pt x="13" y="28"/>
                  </a:moveTo>
                  <a:lnTo>
                    <a:pt x="121" y="3"/>
                  </a:lnTo>
                  <a:lnTo>
                    <a:pt x="146" y="0"/>
                  </a:lnTo>
                  <a:lnTo>
                    <a:pt x="164" y="3"/>
                  </a:lnTo>
                  <a:lnTo>
                    <a:pt x="170" y="9"/>
                  </a:lnTo>
                  <a:lnTo>
                    <a:pt x="171" y="22"/>
                  </a:lnTo>
                  <a:lnTo>
                    <a:pt x="164" y="42"/>
                  </a:lnTo>
                  <a:lnTo>
                    <a:pt x="64" y="126"/>
                  </a:lnTo>
                  <a:lnTo>
                    <a:pt x="50" y="125"/>
                  </a:lnTo>
                  <a:lnTo>
                    <a:pt x="34" y="119"/>
                  </a:lnTo>
                  <a:lnTo>
                    <a:pt x="22" y="109"/>
                  </a:lnTo>
                  <a:lnTo>
                    <a:pt x="8" y="92"/>
                  </a:lnTo>
                  <a:lnTo>
                    <a:pt x="1" y="76"/>
                  </a:lnTo>
                  <a:lnTo>
                    <a:pt x="0" y="58"/>
                  </a:lnTo>
                  <a:lnTo>
                    <a:pt x="4" y="41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9F9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39" name="Freeform 83"/>
            <p:cNvSpPr>
              <a:spLocks/>
            </p:cNvSpPr>
            <p:nvPr/>
          </p:nvSpPr>
          <p:spPr bwMode="auto">
            <a:xfrm>
              <a:off x="767" y="2601"/>
              <a:ext cx="14" cy="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1"/>
                </a:cxn>
                <a:cxn ang="0">
                  <a:pos x="0" y="39"/>
                </a:cxn>
                <a:cxn ang="0">
                  <a:pos x="6" y="62"/>
                </a:cxn>
                <a:cxn ang="0">
                  <a:pos x="12" y="81"/>
                </a:cxn>
                <a:cxn ang="0">
                  <a:pos x="27" y="99"/>
                </a:cxn>
                <a:cxn ang="0">
                  <a:pos x="41" y="111"/>
                </a:cxn>
                <a:cxn ang="0">
                  <a:pos x="52" y="118"/>
                </a:cxn>
                <a:cxn ang="0">
                  <a:pos x="63" y="122"/>
                </a:cxn>
                <a:cxn ang="0">
                  <a:pos x="74" y="127"/>
                </a:cxn>
              </a:cxnLst>
              <a:rect l="0" t="0" r="r" b="b"/>
              <a:pathLst>
                <a:path w="74" h="127">
                  <a:moveTo>
                    <a:pt x="5" y="0"/>
                  </a:moveTo>
                  <a:lnTo>
                    <a:pt x="0" y="21"/>
                  </a:lnTo>
                  <a:lnTo>
                    <a:pt x="0" y="39"/>
                  </a:lnTo>
                  <a:lnTo>
                    <a:pt x="6" y="62"/>
                  </a:lnTo>
                  <a:lnTo>
                    <a:pt x="12" y="81"/>
                  </a:lnTo>
                  <a:lnTo>
                    <a:pt x="27" y="99"/>
                  </a:lnTo>
                  <a:lnTo>
                    <a:pt x="41" y="111"/>
                  </a:lnTo>
                  <a:lnTo>
                    <a:pt x="52" y="118"/>
                  </a:lnTo>
                  <a:lnTo>
                    <a:pt x="63" y="122"/>
                  </a:lnTo>
                  <a:lnTo>
                    <a:pt x="74" y="1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40" name="Freeform 84"/>
            <p:cNvSpPr>
              <a:spLocks/>
            </p:cNvSpPr>
            <p:nvPr/>
          </p:nvSpPr>
          <p:spPr bwMode="auto">
            <a:xfrm>
              <a:off x="776" y="2598"/>
              <a:ext cx="15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6" y="61"/>
                </a:cxn>
                <a:cxn ang="0">
                  <a:pos x="12" y="81"/>
                </a:cxn>
                <a:cxn ang="0">
                  <a:pos x="27" y="98"/>
                </a:cxn>
                <a:cxn ang="0">
                  <a:pos x="41" y="111"/>
                </a:cxn>
                <a:cxn ang="0">
                  <a:pos x="52" y="117"/>
                </a:cxn>
                <a:cxn ang="0">
                  <a:pos x="62" y="122"/>
                </a:cxn>
                <a:cxn ang="0">
                  <a:pos x="74" y="127"/>
                </a:cxn>
              </a:cxnLst>
              <a:rect l="0" t="0" r="r" b="b"/>
              <a:pathLst>
                <a:path w="74" h="127">
                  <a:moveTo>
                    <a:pt x="5" y="0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6" y="61"/>
                  </a:lnTo>
                  <a:lnTo>
                    <a:pt x="12" y="81"/>
                  </a:lnTo>
                  <a:lnTo>
                    <a:pt x="27" y="98"/>
                  </a:lnTo>
                  <a:lnTo>
                    <a:pt x="41" y="111"/>
                  </a:lnTo>
                  <a:lnTo>
                    <a:pt x="52" y="117"/>
                  </a:lnTo>
                  <a:lnTo>
                    <a:pt x="62" y="122"/>
                  </a:lnTo>
                  <a:lnTo>
                    <a:pt x="74" y="1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141" name="Rectangle 85"/>
          <p:cNvSpPr>
            <a:spLocks noChangeArrowheads="1"/>
          </p:cNvSpPr>
          <p:nvPr/>
        </p:nvSpPr>
        <p:spPr bwMode="auto">
          <a:xfrm>
            <a:off x="3121025" y="4802188"/>
            <a:ext cx="3024188" cy="20637"/>
          </a:xfrm>
          <a:prstGeom prst="rect">
            <a:avLst/>
          </a:prstGeom>
          <a:solidFill>
            <a:srgbClr val="03DA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2" name="Freeform 86"/>
          <p:cNvSpPr>
            <a:spLocks/>
          </p:cNvSpPr>
          <p:nvPr/>
        </p:nvSpPr>
        <p:spPr bwMode="auto">
          <a:xfrm>
            <a:off x="3121025" y="4765675"/>
            <a:ext cx="3024188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" y="0"/>
              </a:cxn>
              <a:cxn ang="0">
                <a:pos x="184" y="4"/>
              </a:cxn>
              <a:cxn ang="0">
                <a:pos x="192" y="8"/>
              </a:cxn>
              <a:cxn ang="0">
                <a:pos x="196" y="8"/>
              </a:cxn>
              <a:cxn ang="0">
                <a:pos x="205" y="8"/>
              </a:cxn>
              <a:cxn ang="0">
                <a:pos x="213" y="4"/>
              </a:cxn>
              <a:cxn ang="0">
                <a:pos x="221" y="4"/>
              </a:cxn>
              <a:cxn ang="0">
                <a:pos x="229" y="0"/>
              </a:cxn>
              <a:cxn ang="0">
                <a:pos x="292" y="0"/>
              </a:cxn>
              <a:cxn ang="0">
                <a:pos x="304" y="0"/>
              </a:cxn>
              <a:cxn ang="0">
                <a:pos x="313" y="0"/>
              </a:cxn>
              <a:cxn ang="0">
                <a:pos x="325" y="0"/>
              </a:cxn>
              <a:cxn ang="0">
                <a:pos x="338" y="0"/>
              </a:cxn>
              <a:cxn ang="0">
                <a:pos x="867" y="0"/>
              </a:cxn>
              <a:cxn ang="0">
                <a:pos x="875" y="4"/>
              </a:cxn>
              <a:cxn ang="0">
                <a:pos x="883" y="4"/>
              </a:cxn>
              <a:cxn ang="0">
                <a:pos x="892" y="0"/>
              </a:cxn>
              <a:cxn ang="0">
                <a:pos x="917" y="0"/>
              </a:cxn>
              <a:cxn ang="0">
                <a:pos x="925" y="0"/>
              </a:cxn>
              <a:cxn ang="0">
                <a:pos x="933" y="0"/>
              </a:cxn>
              <a:cxn ang="0">
                <a:pos x="942" y="0"/>
              </a:cxn>
              <a:cxn ang="0">
                <a:pos x="950" y="0"/>
              </a:cxn>
              <a:cxn ang="0">
                <a:pos x="1533" y="0"/>
              </a:cxn>
              <a:cxn ang="0">
                <a:pos x="1542" y="0"/>
              </a:cxn>
              <a:cxn ang="0">
                <a:pos x="1546" y="0"/>
              </a:cxn>
              <a:cxn ang="0">
                <a:pos x="1554" y="0"/>
              </a:cxn>
              <a:cxn ang="0">
                <a:pos x="1567" y="0"/>
              </a:cxn>
              <a:cxn ang="0">
                <a:pos x="1571" y="0"/>
              </a:cxn>
              <a:cxn ang="0">
                <a:pos x="1575" y="0"/>
              </a:cxn>
              <a:cxn ang="0">
                <a:pos x="1583" y="0"/>
              </a:cxn>
              <a:cxn ang="0">
                <a:pos x="1587" y="0"/>
              </a:cxn>
              <a:cxn ang="0">
                <a:pos x="1646" y="12"/>
              </a:cxn>
            </a:cxnLst>
            <a:rect l="0" t="0" r="r" b="b"/>
            <a:pathLst>
              <a:path w="1646" h="12">
                <a:moveTo>
                  <a:pt x="0" y="12"/>
                </a:moveTo>
                <a:lnTo>
                  <a:pt x="0" y="0"/>
                </a:lnTo>
                <a:lnTo>
                  <a:pt x="171" y="0"/>
                </a:lnTo>
                <a:lnTo>
                  <a:pt x="175" y="0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92" y="8"/>
                </a:lnTo>
                <a:lnTo>
                  <a:pt x="196" y="8"/>
                </a:lnTo>
                <a:lnTo>
                  <a:pt x="196" y="8"/>
                </a:lnTo>
                <a:lnTo>
                  <a:pt x="200" y="8"/>
                </a:lnTo>
                <a:lnTo>
                  <a:pt x="205" y="8"/>
                </a:lnTo>
                <a:lnTo>
                  <a:pt x="209" y="8"/>
                </a:lnTo>
                <a:lnTo>
                  <a:pt x="213" y="4"/>
                </a:lnTo>
                <a:lnTo>
                  <a:pt x="217" y="4"/>
                </a:lnTo>
                <a:lnTo>
                  <a:pt x="221" y="4"/>
                </a:lnTo>
                <a:lnTo>
                  <a:pt x="225" y="4"/>
                </a:lnTo>
                <a:lnTo>
                  <a:pt x="229" y="0"/>
                </a:lnTo>
                <a:lnTo>
                  <a:pt x="234" y="0"/>
                </a:lnTo>
                <a:lnTo>
                  <a:pt x="292" y="0"/>
                </a:lnTo>
                <a:lnTo>
                  <a:pt x="296" y="0"/>
                </a:lnTo>
                <a:lnTo>
                  <a:pt x="304" y="0"/>
                </a:lnTo>
                <a:lnTo>
                  <a:pt x="309" y="0"/>
                </a:lnTo>
                <a:lnTo>
                  <a:pt x="313" y="0"/>
                </a:lnTo>
                <a:lnTo>
                  <a:pt x="321" y="0"/>
                </a:lnTo>
                <a:lnTo>
                  <a:pt x="325" y="0"/>
                </a:lnTo>
                <a:lnTo>
                  <a:pt x="329" y="0"/>
                </a:lnTo>
                <a:lnTo>
                  <a:pt x="338" y="0"/>
                </a:lnTo>
                <a:lnTo>
                  <a:pt x="867" y="0"/>
                </a:lnTo>
                <a:lnTo>
                  <a:pt x="867" y="0"/>
                </a:lnTo>
                <a:lnTo>
                  <a:pt x="871" y="0"/>
                </a:lnTo>
                <a:lnTo>
                  <a:pt x="875" y="4"/>
                </a:lnTo>
                <a:lnTo>
                  <a:pt x="879" y="4"/>
                </a:lnTo>
                <a:lnTo>
                  <a:pt x="883" y="4"/>
                </a:lnTo>
                <a:lnTo>
                  <a:pt x="888" y="0"/>
                </a:lnTo>
                <a:lnTo>
                  <a:pt x="892" y="0"/>
                </a:lnTo>
                <a:lnTo>
                  <a:pt x="896" y="0"/>
                </a:lnTo>
                <a:lnTo>
                  <a:pt x="917" y="0"/>
                </a:lnTo>
                <a:lnTo>
                  <a:pt x="921" y="0"/>
                </a:lnTo>
                <a:lnTo>
                  <a:pt x="925" y="0"/>
                </a:lnTo>
                <a:lnTo>
                  <a:pt x="929" y="0"/>
                </a:lnTo>
                <a:lnTo>
                  <a:pt x="933" y="0"/>
                </a:lnTo>
                <a:lnTo>
                  <a:pt x="938" y="0"/>
                </a:lnTo>
                <a:lnTo>
                  <a:pt x="942" y="0"/>
                </a:lnTo>
                <a:lnTo>
                  <a:pt x="946" y="0"/>
                </a:lnTo>
                <a:lnTo>
                  <a:pt x="950" y="0"/>
                </a:lnTo>
                <a:lnTo>
                  <a:pt x="1529" y="0"/>
                </a:lnTo>
                <a:lnTo>
                  <a:pt x="1533" y="0"/>
                </a:lnTo>
                <a:lnTo>
                  <a:pt x="1537" y="0"/>
                </a:lnTo>
                <a:lnTo>
                  <a:pt x="1542" y="0"/>
                </a:lnTo>
                <a:lnTo>
                  <a:pt x="1542" y="0"/>
                </a:lnTo>
                <a:lnTo>
                  <a:pt x="1546" y="0"/>
                </a:lnTo>
                <a:lnTo>
                  <a:pt x="1550" y="0"/>
                </a:lnTo>
                <a:lnTo>
                  <a:pt x="1554" y="0"/>
                </a:lnTo>
                <a:lnTo>
                  <a:pt x="1558" y="0"/>
                </a:lnTo>
                <a:lnTo>
                  <a:pt x="1567" y="0"/>
                </a:lnTo>
                <a:lnTo>
                  <a:pt x="1571" y="0"/>
                </a:lnTo>
                <a:lnTo>
                  <a:pt x="1571" y="0"/>
                </a:lnTo>
                <a:lnTo>
                  <a:pt x="1575" y="0"/>
                </a:lnTo>
                <a:lnTo>
                  <a:pt x="1575" y="0"/>
                </a:lnTo>
                <a:lnTo>
                  <a:pt x="1579" y="0"/>
                </a:lnTo>
                <a:lnTo>
                  <a:pt x="1583" y="0"/>
                </a:lnTo>
                <a:lnTo>
                  <a:pt x="1583" y="0"/>
                </a:lnTo>
                <a:lnTo>
                  <a:pt x="1587" y="0"/>
                </a:lnTo>
                <a:lnTo>
                  <a:pt x="1646" y="0"/>
                </a:lnTo>
                <a:lnTo>
                  <a:pt x="164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2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3" name="Freeform 87"/>
          <p:cNvSpPr>
            <a:spLocks/>
          </p:cNvSpPr>
          <p:nvPr/>
        </p:nvSpPr>
        <p:spPr bwMode="auto">
          <a:xfrm>
            <a:off x="3121025" y="4730750"/>
            <a:ext cx="3024188" cy="20638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30" y="12"/>
              </a:cxn>
              <a:cxn ang="0">
                <a:pos x="109" y="0"/>
              </a:cxn>
              <a:cxn ang="0">
                <a:pos x="138" y="4"/>
              </a:cxn>
              <a:cxn ang="0">
                <a:pos x="163" y="4"/>
              </a:cxn>
              <a:cxn ang="0">
                <a:pos x="0" y="12"/>
              </a:cxn>
              <a:cxn ang="0">
                <a:pos x="246" y="4"/>
              </a:cxn>
              <a:cxn ang="0">
                <a:pos x="267" y="8"/>
              </a:cxn>
              <a:cxn ang="0">
                <a:pos x="234" y="12"/>
              </a:cxn>
              <a:cxn ang="0">
                <a:pos x="363" y="8"/>
              </a:cxn>
              <a:cxn ang="0">
                <a:pos x="384" y="8"/>
              </a:cxn>
              <a:cxn ang="0">
                <a:pos x="400" y="8"/>
              </a:cxn>
              <a:cxn ang="0">
                <a:pos x="417" y="0"/>
              </a:cxn>
              <a:cxn ang="0">
                <a:pos x="446" y="12"/>
              </a:cxn>
              <a:cxn ang="0">
                <a:pos x="471" y="8"/>
              </a:cxn>
              <a:cxn ang="0">
                <a:pos x="492" y="12"/>
              </a:cxn>
              <a:cxn ang="0">
                <a:pos x="513" y="4"/>
              </a:cxn>
              <a:cxn ang="0">
                <a:pos x="534" y="8"/>
              </a:cxn>
              <a:cxn ang="0">
                <a:pos x="563" y="12"/>
              </a:cxn>
              <a:cxn ang="0">
                <a:pos x="604" y="0"/>
              </a:cxn>
              <a:cxn ang="0">
                <a:pos x="617" y="4"/>
              </a:cxn>
              <a:cxn ang="0">
                <a:pos x="646" y="12"/>
              </a:cxn>
              <a:cxn ang="0">
                <a:pos x="675" y="8"/>
              </a:cxn>
              <a:cxn ang="0">
                <a:pos x="696" y="12"/>
              </a:cxn>
              <a:cxn ang="0">
                <a:pos x="742" y="8"/>
              </a:cxn>
              <a:cxn ang="0">
                <a:pos x="788" y="8"/>
              </a:cxn>
              <a:cxn ang="0">
                <a:pos x="813" y="4"/>
              </a:cxn>
              <a:cxn ang="0">
                <a:pos x="829" y="0"/>
              </a:cxn>
              <a:cxn ang="0">
                <a:pos x="858" y="8"/>
              </a:cxn>
              <a:cxn ang="0">
                <a:pos x="896" y="12"/>
              </a:cxn>
              <a:cxn ang="0">
                <a:pos x="904" y="12"/>
              </a:cxn>
              <a:cxn ang="0">
                <a:pos x="917" y="12"/>
              </a:cxn>
              <a:cxn ang="0">
                <a:pos x="967" y="8"/>
              </a:cxn>
              <a:cxn ang="0">
                <a:pos x="1021" y="0"/>
              </a:cxn>
              <a:cxn ang="0">
                <a:pos x="1050" y="12"/>
              </a:cxn>
              <a:cxn ang="0">
                <a:pos x="1083" y="8"/>
              </a:cxn>
              <a:cxn ang="0">
                <a:pos x="1117" y="8"/>
              </a:cxn>
              <a:cxn ang="0">
                <a:pos x="1138" y="0"/>
              </a:cxn>
              <a:cxn ang="0">
                <a:pos x="1154" y="0"/>
              </a:cxn>
              <a:cxn ang="0">
                <a:pos x="1192" y="4"/>
              </a:cxn>
              <a:cxn ang="0">
                <a:pos x="1213" y="8"/>
              </a:cxn>
              <a:cxn ang="0">
                <a:pos x="1246" y="0"/>
              </a:cxn>
              <a:cxn ang="0">
                <a:pos x="1267" y="8"/>
              </a:cxn>
              <a:cxn ang="0">
                <a:pos x="1304" y="8"/>
              </a:cxn>
              <a:cxn ang="0">
                <a:pos x="1346" y="0"/>
              </a:cxn>
              <a:cxn ang="0">
                <a:pos x="1371" y="4"/>
              </a:cxn>
              <a:cxn ang="0">
                <a:pos x="1400" y="8"/>
              </a:cxn>
              <a:cxn ang="0">
                <a:pos x="1446" y="12"/>
              </a:cxn>
              <a:cxn ang="0">
                <a:pos x="1487" y="0"/>
              </a:cxn>
              <a:cxn ang="0">
                <a:pos x="1521" y="8"/>
              </a:cxn>
              <a:cxn ang="0">
                <a:pos x="1558" y="12"/>
              </a:cxn>
              <a:cxn ang="0">
                <a:pos x="1562" y="12"/>
              </a:cxn>
              <a:cxn ang="0">
                <a:pos x="1596" y="12"/>
              </a:cxn>
              <a:cxn ang="0">
                <a:pos x="1625" y="0"/>
              </a:cxn>
              <a:cxn ang="0">
                <a:pos x="1637" y="8"/>
              </a:cxn>
            </a:cxnLst>
            <a:rect l="0" t="0" r="r" b="b"/>
            <a:pathLst>
              <a:path w="1646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5" y="12"/>
                </a:lnTo>
                <a:lnTo>
                  <a:pt x="5" y="12"/>
                </a:lnTo>
                <a:lnTo>
                  <a:pt x="9" y="12"/>
                </a:lnTo>
                <a:lnTo>
                  <a:pt x="13" y="12"/>
                </a:lnTo>
                <a:lnTo>
                  <a:pt x="17" y="12"/>
                </a:lnTo>
                <a:lnTo>
                  <a:pt x="21" y="12"/>
                </a:lnTo>
                <a:lnTo>
                  <a:pt x="25" y="12"/>
                </a:lnTo>
                <a:lnTo>
                  <a:pt x="30" y="12"/>
                </a:lnTo>
                <a:lnTo>
                  <a:pt x="38" y="8"/>
                </a:lnTo>
                <a:lnTo>
                  <a:pt x="42" y="8"/>
                </a:lnTo>
                <a:lnTo>
                  <a:pt x="50" y="4"/>
                </a:lnTo>
                <a:lnTo>
                  <a:pt x="59" y="4"/>
                </a:lnTo>
                <a:lnTo>
                  <a:pt x="71" y="0"/>
                </a:lnTo>
                <a:lnTo>
                  <a:pt x="109" y="0"/>
                </a:lnTo>
                <a:lnTo>
                  <a:pt x="113" y="0"/>
                </a:lnTo>
                <a:lnTo>
                  <a:pt x="117" y="4"/>
                </a:lnTo>
                <a:lnTo>
                  <a:pt x="121" y="4"/>
                </a:lnTo>
                <a:lnTo>
                  <a:pt x="130" y="4"/>
                </a:lnTo>
                <a:lnTo>
                  <a:pt x="134" y="4"/>
                </a:lnTo>
                <a:lnTo>
                  <a:pt x="138" y="4"/>
                </a:lnTo>
                <a:lnTo>
                  <a:pt x="146" y="0"/>
                </a:lnTo>
                <a:lnTo>
                  <a:pt x="150" y="0"/>
                </a:lnTo>
                <a:lnTo>
                  <a:pt x="159" y="0"/>
                </a:lnTo>
                <a:lnTo>
                  <a:pt x="159" y="0"/>
                </a:lnTo>
                <a:lnTo>
                  <a:pt x="163" y="4"/>
                </a:lnTo>
                <a:lnTo>
                  <a:pt x="163" y="4"/>
                </a:lnTo>
                <a:lnTo>
                  <a:pt x="167" y="8"/>
                </a:lnTo>
                <a:lnTo>
                  <a:pt x="167" y="8"/>
                </a:lnTo>
                <a:lnTo>
                  <a:pt x="167" y="12"/>
                </a:lnTo>
                <a:lnTo>
                  <a:pt x="171" y="12"/>
                </a:lnTo>
                <a:lnTo>
                  <a:pt x="171" y="12"/>
                </a:lnTo>
                <a:lnTo>
                  <a:pt x="0" y="12"/>
                </a:lnTo>
                <a:lnTo>
                  <a:pt x="234" y="12"/>
                </a:lnTo>
                <a:lnTo>
                  <a:pt x="234" y="12"/>
                </a:lnTo>
                <a:lnTo>
                  <a:pt x="238" y="12"/>
                </a:lnTo>
                <a:lnTo>
                  <a:pt x="242" y="8"/>
                </a:lnTo>
                <a:lnTo>
                  <a:pt x="242" y="8"/>
                </a:lnTo>
                <a:lnTo>
                  <a:pt x="246" y="4"/>
                </a:lnTo>
                <a:lnTo>
                  <a:pt x="250" y="4"/>
                </a:lnTo>
                <a:lnTo>
                  <a:pt x="254" y="0"/>
                </a:lnTo>
                <a:lnTo>
                  <a:pt x="254" y="0"/>
                </a:lnTo>
                <a:lnTo>
                  <a:pt x="259" y="4"/>
                </a:lnTo>
                <a:lnTo>
                  <a:pt x="263" y="4"/>
                </a:lnTo>
                <a:lnTo>
                  <a:pt x="267" y="8"/>
                </a:lnTo>
                <a:lnTo>
                  <a:pt x="271" y="8"/>
                </a:lnTo>
                <a:lnTo>
                  <a:pt x="275" y="12"/>
                </a:lnTo>
                <a:lnTo>
                  <a:pt x="279" y="12"/>
                </a:lnTo>
                <a:lnTo>
                  <a:pt x="284" y="12"/>
                </a:lnTo>
                <a:lnTo>
                  <a:pt x="292" y="12"/>
                </a:lnTo>
                <a:lnTo>
                  <a:pt x="234" y="12"/>
                </a:lnTo>
                <a:lnTo>
                  <a:pt x="338" y="12"/>
                </a:lnTo>
                <a:lnTo>
                  <a:pt x="342" y="12"/>
                </a:lnTo>
                <a:lnTo>
                  <a:pt x="350" y="12"/>
                </a:lnTo>
                <a:lnTo>
                  <a:pt x="354" y="12"/>
                </a:lnTo>
                <a:lnTo>
                  <a:pt x="359" y="8"/>
                </a:lnTo>
                <a:lnTo>
                  <a:pt x="363" y="8"/>
                </a:lnTo>
                <a:lnTo>
                  <a:pt x="367" y="4"/>
                </a:lnTo>
                <a:lnTo>
                  <a:pt x="371" y="4"/>
                </a:lnTo>
                <a:lnTo>
                  <a:pt x="371" y="4"/>
                </a:lnTo>
                <a:lnTo>
                  <a:pt x="375" y="4"/>
                </a:lnTo>
                <a:lnTo>
                  <a:pt x="379" y="4"/>
                </a:lnTo>
                <a:lnTo>
                  <a:pt x="384" y="8"/>
                </a:lnTo>
                <a:lnTo>
                  <a:pt x="388" y="8"/>
                </a:lnTo>
                <a:lnTo>
                  <a:pt x="388" y="8"/>
                </a:lnTo>
                <a:lnTo>
                  <a:pt x="392" y="8"/>
                </a:lnTo>
                <a:lnTo>
                  <a:pt x="396" y="8"/>
                </a:lnTo>
                <a:lnTo>
                  <a:pt x="396" y="8"/>
                </a:lnTo>
                <a:lnTo>
                  <a:pt x="400" y="8"/>
                </a:lnTo>
                <a:lnTo>
                  <a:pt x="404" y="4"/>
                </a:lnTo>
                <a:lnTo>
                  <a:pt x="404" y="4"/>
                </a:lnTo>
                <a:lnTo>
                  <a:pt x="409" y="4"/>
                </a:lnTo>
                <a:lnTo>
                  <a:pt x="409" y="4"/>
                </a:lnTo>
                <a:lnTo>
                  <a:pt x="413" y="0"/>
                </a:lnTo>
                <a:lnTo>
                  <a:pt x="417" y="0"/>
                </a:lnTo>
                <a:lnTo>
                  <a:pt x="421" y="0"/>
                </a:lnTo>
                <a:lnTo>
                  <a:pt x="425" y="4"/>
                </a:lnTo>
                <a:lnTo>
                  <a:pt x="429" y="8"/>
                </a:lnTo>
                <a:lnTo>
                  <a:pt x="434" y="12"/>
                </a:lnTo>
                <a:lnTo>
                  <a:pt x="442" y="12"/>
                </a:lnTo>
                <a:lnTo>
                  <a:pt x="446" y="12"/>
                </a:lnTo>
                <a:lnTo>
                  <a:pt x="454" y="12"/>
                </a:lnTo>
                <a:lnTo>
                  <a:pt x="459" y="8"/>
                </a:lnTo>
                <a:lnTo>
                  <a:pt x="463" y="4"/>
                </a:lnTo>
                <a:lnTo>
                  <a:pt x="467" y="8"/>
                </a:lnTo>
                <a:lnTo>
                  <a:pt x="471" y="8"/>
                </a:lnTo>
                <a:lnTo>
                  <a:pt x="471" y="8"/>
                </a:lnTo>
                <a:lnTo>
                  <a:pt x="475" y="12"/>
                </a:lnTo>
                <a:lnTo>
                  <a:pt x="475" y="12"/>
                </a:lnTo>
                <a:lnTo>
                  <a:pt x="479" y="12"/>
                </a:lnTo>
                <a:lnTo>
                  <a:pt x="484" y="12"/>
                </a:lnTo>
                <a:lnTo>
                  <a:pt x="488" y="12"/>
                </a:lnTo>
                <a:lnTo>
                  <a:pt x="492" y="12"/>
                </a:lnTo>
                <a:lnTo>
                  <a:pt x="496" y="8"/>
                </a:lnTo>
                <a:lnTo>
                  <a:pt x="500" y="8"/>
                </a:lnTo>
                <a:lnTo>
                  <a:pt x="500" y="8"/>
                </a:lnTo>
                <a:lnTo>
                  <a:pt x="504" y="8"/>
                </a:lnTo>
                <a:lnTo>
                  <a:pt x="509" y="4"/>
                </a:lnTo>
                <a:lnTo>
                  <a:pt x="513" y="4"/>
                </a:lnTo>
                <a:lnTo>
                  <a:pt x="513" y="4"/>
                </a:lnTo>
                <a:lnTo>
                  <a:pt x="517" y="4"/>
                </a:lnTo>
                <a:lnTo>
                  <a:pt x="521" y="4"/>
                </a:lnTo>
                <a:lnTo>
                  <a:pt x="525" y="8"/>
                </a:lnTo>
                <a:lnTo>
                  <a:pt x="529" y="8"/>
                </a:lnTo>
                <a:lnTo>
                  <a:pt x="534" y="8"/>
                </a:lnTo>
                <a:lnTo>
                  <a:pt x="538" y="12"/>
                </a:lnTo>
                <a:lnTo>
                  <a:pt x="542" y="12"/>
                </a:lnTo>
                <a:lnTo>
                  <a:pt x="546" y="12"/>
                </a:lnTo>
                <a:lnTo>
                  <a:pt x="554" y="12"/>
                </a:lnTo>
                <a:lnTo>
                  <a:pt x="559" y="12"/>
                </a:lnTo>
                <a:lnTo>
                  <a:pt x="563" y="12"/>
                </a:lnTo>
                <a:lnTo>
                  <a:pt x="571" y="8"/>
                </a:lnTo>
                <a:lnTo>
                  <a:pt x="575" y="8"/>
                </a:lnTo>
                <a:lnTo>
                  <a:pt x="584" y="4"/>
                </a:lnTo>
                <a:lnTo>
                  <a:pt x="588" y="4"/>
                </a:lnTo>
                <a:lnTo>
                  <a:pt x="596" y="0"/>
                </a:lnTo>
                <a:lnTo>
                  <a:pt x="604" y="0"/>
                </a:lnTo>
                <a:lnTo>
                  <a:pt x="604" y="0"/>
                </a:lnTo>
                <a:lnTo>
                  <a:pt x="609" y="4"/>
                </a:lnTo>
                <a:lnTo>
                  <a:pt x="609" y="4"/>
                </a:lnTo>
                <a:lnTo>
                  <a:pt x="613" y="4"/>
                </a:lnTo>
                <a:lnTo>
                  <a:pt x="617" y="4"/>
                </a:lnTo>
                <a:lnTo>
                  <a:pt x="617" y="4"/>
                </a:lnTo>
                <a:lnTo>
                  <a:pt x="621" y="4"/>
                </a:lnTo>
                <a:lnTo>
                  <a:pt x="625" y="0"/>
                </a:lnTo>
                <a:lnTo>
                  <a:pt x="629" y="4"/>
                </a:lnTo>
                <a:lnTo>
                  <a:pt x="638" y="8"/>
                </a:lnTo>
                <a:lnTo>
                  <a:pt x="642" y="12"/>
                </a:lnTo>
                <a:lnTo>
                  <a:pt x="646" y="12"/>
                </a:lnTo>
                <a:lnTo>
                  <a:pt x="654" y="12"/>
                </a:lnTo>
                <a:lnTo>
                  <a:pt x="659" y="12"/>
                </a:lnTo>
                <a:lnTo>
                  <a:pt x="667" y="8"/>
                </a:lnTo>
                <a:lnTo>
                  <a:pt x="671" y="8"/>
                </a:lnTo>
                <a:lnTo>
                  <a:pt x="671" y="8"/>
                </a:lnTo>
                <a:lnTo>
                  <a:pt x="675" y="8"/>
                </a:lnTo>
                <a:lnTo>
                  <a:pt x="675" y="8"/>
                </a:lnTo>
                <a:lnTo>
                  <a:pt x="679" y="12"/>
                </a:lnTo>
                <a:lnTo>
                  <a:pt x="684" y="12"/>
                </a:lnTo>
                <a:lnTo>
                  <a:pt x="688" y="12"/>
                </a:lnTo>
                <a:lnTo>
                  <a:pt x="692" y="12"/>
                </a:lnTo>
                <a:lnTo>
                  <a:pt x="696" y="12"/>
                </a:lnTo>
                <a:lnTo>
                  <a:pt x="704" y="12"/>
                </a:lnTo>
                <a:lnTo>
                  <a:pt x="709" y="12"/>
                </a:lnTo>
                <a:lnTo>
                  <a:pt x="717" y="12"/>
                </a:lnTo>
                <a:lnTo>
                  <a:pt x="725" y="12"/>
                </a:lnTo>
                <a:lnTo>
                  <a:pt x="734" y="8"/>
                </a:lnTo>
                <a:lnTo>
                  <a:pt x="742" y="8"/>
                </a:lnTo>
                <a:lnTo>
                  <a:pt x="750" y="4"/>
                </a:lnTo>
                <a:lnTo>
                  <a:pt x="763" y="0"/>
                </a:lnTo>
                <a:lnTo>
                  <a:pt x="775" y="0"/>
                </a:lnTo>
                <a:lnTo>
                  <a:pt x="779" y="0"/>
                </a:lnTo>
                <a:lnTo>
                  <a:pt x="784" y="4"/>
                </a:lnTo>
                <a:lnTo>
                  <a:pt x="788" y="8"/>
                </a:lnTo>
                <a:lnTo>
                  <a:pt x="788" y="8"/>
                </a:lnTo>
                <a:lnTo>
                  <a:pt x="792" y="8"/>
                </a:lnTo>
                <a:lnTo>
                  <a:pt x="796" y="8"/>
                </a:lnTo>
                <a:lnTo>
                  <a:pt x="804" y="4"/>
                </a:lnTo>
                <a:lnTo>
                  <a:pt x="808" y="0"/>
                </a:lnTo>
                <a:lnTo>
                  <a:pt x="813" y="4"/>
                </a:lnTo>
                <a:lnTo>
                  <a:pt x="817" y="8"/>
                </a:lnTo>
                <a:lnTo>
                  <a:pt x="817" y="8"/>
                </a:lnTo>
                <a:lnTo>
                  <a:pt x="821" y="8"/>
                </a:lnTo>
                <a:lnTo>
                  <a:pt x="825" y="8"/>
                </a:lnTo>
                <a:lnTo>
                  <a:pt x="825" y="4"/>
                </a:lnTo>
                <a:lnTo>
                  <a:pt x="829" y="0"/>
                </a:lnTo>
                <a:lnTo>
                  <a:pt x="829" y="0"/>
                </a:lnTo>
                <a:lnTo>
                  <a:pt x="850" y="0"/>
                </a:lnTo>
                <a:lnTo>
                  <a:pt x="850" y="0"/>
                </a:lnTo>
                <a:lnTo>
                  <a:pt x="854" y="4"/>
                </a:lnTo>
                <a:lnTo>
                  <a:pt x="854" y="4"/>
                </a:lnTo>
                <a:lnTo>
                  <a:pt x="858" y="8"/>
                </a:lnTo>
                <a:lnTo>
                  <a:pt x="858" y="8"/>
                </a:lnTo>
                <a:lnTo>
                  <a:pt x="863" y="12"/>
                </a:lnTo>
                <a:lnTo>
                  <a:pt x="863" y="12"/>
                </a:lnTo>
                <a:lnTo>
                  <a:pt x="867" y="12"/>
                </a:lnTo>
                <a:lnTo>
                  <a:pt x="338" y="12"/>
                </a:lnTo>
                <a:lnTo>
                  <a:pt x="896" y="12"/>
                </a:lnTo>
                <a:lnTo>
                  <a:pt x="896" y="12"/>
                </a:lnTo>
                <a:lnTo>
                  <a:pt x="900" y="12"/>
                </a:lnTo>
                <a:lnTo>
                  <a:pt x="900" y="12"/>
                </a:lnTo>
                <a:lnTo>
                  <a:pt x="900" y="8"/>
                </a:lnTo>
                <a:lnTo>
                  <a:pt x="904" y="8"/>
                </a:lnTo>
                <a:lnTo>
                  <a:pt x="904" y="12"/>
                </a:lnTo>
                <a:lnTo>
                  <a:pt x="904" y="12"/>
                </a:lnTo>
                <a:lnTo>
                  <a:pt x="908" y="12"/>
                </a:lnTo>
                <a:lnTo>
                  <a:pt x="908" y="12"/>
                </a:lnTo>
                <a:lnTo>
                  <a:pt x="913" y="12"/>
                </a:lnTo>
                <a:lnTo>
                  <a:pt x="917" y="12"/>
                </a:lnTo>
                <a:lnTo>
                  <a:pt x="917" y="12"/>
                </a:lnTo>
                <a:lnTo>
                  <a:pt x="896" y="12"/>
                </a:lnTo>
                <a:lnTo>
                  <a:pt x="950" y="12"/>
                </a:lnTo>
                <a:lnTo>
                  <a:pt x="954" y="12"/>
                </a:lnTo>
                <a:lnTo>
                  <a:pt x="958" y="12"/>
                </a:lnTo>
                <a:lnTo>
                  <a:pt x="967" y="12"/>
                </a:lnTo>
                <a:lnTo>
                  <a:pt x="967" y="8"/>
                </a:lnTo>
                <a:lnTo>
                  <a:pt x="971" y="8"/>
                </a:lnTo>
                <a:lnTo>
                  <a:pt x="975" y="4"/>
                </a:lnTo>
                <a:lnTo>
                  <a:pt x="979" y="0"/>
                </a:lnTo>
                <a:lnTo>
                  <a:pt x="979" y="0"/>
                </a:lnTo>
                <a:lnTo>
                  <a:pt x="1017" y="0"/>
                </a:lnTo>
                <a:lnTo>
                  <a:pt x="1021" y="0"/>
                </a:lnTo>
                <a:lnTo>
                  <a:pt x="1025" y="4"/>
                </a:lnTo>
                <a:lnTo>
                  <a:pt x="1029" y="4"/>
                </a:lnTo>
                <a:lnTo>
                  <a:pt x="1038" y="8"/>
                </a:lnTo>
                <a:lnTo>
                  <a:pt x="1042" y="8"/>
                </a:lnTo>
                <a:lnTo>
                  <a:pt x="1046" y="12"/>
                </a:lnTo>
                <a:lnTo>
                  <a:pt x="1050" y="12"/>
                </a:lnTo>
                <a:lnTo>
                  <a:pt x="1058" y="12"/>
                </a:lnTo>
                <a:lnTo>
                  <a:pt x="1063" y="12"/>
                </a:lnTo>
                <a:lnTo>
                  <a:pt x="1067" y="12"/>
                </a:lnTo>
                <a:lnTo>
                  <a:pt x="1071" y="12"/>
                </a:lnTo>
                <a:lnTo>
                  <a:pt x="1079" y="12"/>
                </a:lnTo>
                <a:lnTo>
                  <a:pt x="1083" y="8"/>
                </a:lnTo>
                <a:lnTo>
                  <a:pt x="1092" y="8"/>
                </a:lnTo>
                <a:lnTo>
                  <a:pt x="1096" y="4"/>
                </a:lnTo>
                <a:lnTo>
                  <a:pt x="1104" y="0"/>
                </a:lnTo>
                <a:lnTo>
                  <a:pt x="1108" y="8"/>
                </a:lnTo>
                <a:lnTo>
                  <a:pt x="1113" y="8"/>
                </a:lnTo>
                <a:lnTo>
                  <a:pt x="1117" y="8"/>
                </a:lnTo>
                <a:lnTo>
                  <a:pt x="1121" y="8"/>
                </a:lnTo>
                <a:lnTo>
                  <a:pt x="1125" y="4"/>
                </a:lnTo>
                <a:lnTo>
                  <a:pt x="1129" y="4"/>
                </a:lnTo>
                <a:lnTo>
                  <a:pt x="1129" y="0"/>
                </a:lnTo>
                <a:lnTo>
                  <a:pt x="1133" y="0"/>
                </a:lnTo>
                <a:lnTo>
                  <a:pt x="1138" y="0"/>
                </a:lnTo>
                <a:lnTo>
                  <a:pt x="1142" y="4"/>
                </a:lnTo>
                <a:lnTo>
                  <a:pt x="1146" y="4"/>
                </a:lnTo>
                <a:lnTo>
                  <a:pt x="1150" y="4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79" y="0"/>
                </a:lnTo>
                <a:lnTo>
                  <a:pt x="1183" y="0"/>
                </a:lnTo>
                <a:lnTo>
                  <a:pt x="1188" y="0"/>
                </a:lnTo>
                <a:lnTo>
                  <a:pt x="1192" y="4"/>
                </a:lnTo>
                <a:lnTo>
                  <a:pt x="1192" y="4"/>
                </a:lnTo>
                <a:lnTo>
                  <a:pt x="1196" y="4"/>
                </a:lnTo>
                <a:lnTo>
                  <a:pt x="1200" y="8"/>
                </a:lnTo>
                <a:lnTo>
                  <a:pt x="1200" y="8"/>
                </a:lnTo>
                <a:lnTo>
                  <a:pt x="1204" y="8"/>
                </a:lnTo>
                <a:lnTo>
                  <a:pt x="1208" y="8"/>
                </a:lnTo>
                <a:lnTo>
                  <a:pt x="1213" y="8"/>
                </a:lnTo>
                <a:lnTo>
                  <a:pt x="1217" y="8"/>
                </a:lnTo>
                <a:lnTo>
                  <a:pt x="1221" y="8"/>
                </a:lnTo>
                <a:lnTo>
                  <a:pt x="1225" y="4"/>
                </a:lnTo>
                <a:lnTo>
                  <a:pt x="1229" y="4"/>
                </a:lnTo>
                <a:lnTo>
                  <a:pt x="1238" y="0"/>
                </a:lnTo>
                <a:lnTo>
                  <a:pt x="1246" y="0"/>
                </a:lnTo>
                <a:lnTo>
                  <a:pt x="1250" y="0"/>
                </a:lnTo>
                <a:lnTo>
                  <a:pt x="1254" y="0"/>
                </a:lnTo>
                <a:lnTo>
                  <a:pt x="1254" y="4"/>
                </a:lnTo>
                <a:lnTo>
                  <a:pt x="1258" y="8"/>
                </a:lnTo>
                <a:lnTo>
                  <a:pt x="1263" y="8"/>
                </a:lnTo>
                <a:lnTo>
                  <a:pt x="1267" y="8"/>
                </a:lnTo>
                <a:lnTo>
                  <a:pt x="1275" y="8"/>
                </a:lnTo>
                <a:lnTo>
                  <a:pt x="1283" y="8"/>
                </a:lnTo>
                <a:lnTo>
                  <a:pt x="1296" y="4"/>
                </a:lnTo>
                <a:lnTo>
                  <a:pt x="1300" y="4"/>
                </a:lnTo>
                <a:lnTo>
                  <a:pt x="1300" y="4"/>
                </a:lnTo>
                <a:lnTo>
                  <a:pt x="1304" y="8"/>
                </a:lnTo>
                <a:lnTo>
                  <a:pt x="1308" y="12"/>
                </a:lnTo>
                <a:lnTo>
                  <a:pt x="1313" y="12"/>
                </a:lnTo>
                <a:lnTo>
                  <a:pt x="1321" y="12"/>
                </a:lnTo>
                <a:lnTo>
                  <a:pt x="1329" y="8"/>
                </a:lnTo>
                <a:lnTo>
                  <a:pt x="1338" y="0"/>
                </a:lnTo>
                <a:lnTo>
                  <a:pt x="1346" y="0"/>
                </a:lnTo>
                <a:lnTo>
                  <a:pt x="1350" y="0"/>
                </a:lnTo>
                <a:lnTo>
                  <a:pt x="1354" y="4"/>
                </a:lnTo>
                <a:lnTo>
                  <a:pt x="1358" y="4"/>
                </a:lnTo>
                <a:lnTo>
                  <a:pt x="1363" y="8"/>
                </a:lnTo>
                <a:lnTo>
                  <a:pt x="1367" y="8"/>
                </a:lnTo>
                <a:lnTo>
                  <a:pt x="1371" y="4"/>
                </a:lnTo>
                <a:lnTo>
                  <a:pt x="1379" y="4"/>
                </a:lnTo>
                <a:lnTo>
                  <a:pt x="1383" y="0"/>
                </a:lnTo>
                <a:lnTo>
                  <a:pt x="1388" y="0"/>
                </a:lnTo>
                <a:lnTo>
                  <a:pt x="1392" y="4"/>
                </a:lnTo>
                <a:lnTo>
                  <a:pt x="1396" y="4"/>
                </a:lnTo>
                <a:lnTo>
                  <a:pt x="1400" y="8"/>
                </a:lnTo>
                <a:lnTo>
                  <a:pt x="1408" y="8"/>
                </a:lnTo>
                <a:lnTo>
                  <a:pt x="1412" y="8"/>
                </a:lnTo>
                <a:lnTo>
                  <a:pt x="1421" y="12"/>
                </a:lnTo>
                <a:lnTo>
                  <a:pt x="1429" y="12"/>
                </a:lnTo>
                <a:lnTo>
                  <a:pt x="1437" y="12"/>
                </a:lnTo>
                <a:lnTo>
                  <a:pt x="1446" y="12"/>
                </a:lnTo>
                <a:lnTo>
                  <a:pt x="1450" y="12"/>
                </a:lnTo>
                <a:lnTo>
                  <a:pt x="1458" y="8"/>
                </a:lnTo>
                <a:lnTo>
                  <a:pt x="1467" y="8"/>
                </a:lnTo>
                <a:lnTo>
                  <a:pt x="1471" y="8"/>
                </a:lnTo>
                <a:lnTo>
                  <a:pt x="1479" y="4"/>
                </a:lnTo>
                <a:lnTo>
                  <a:pt x="1487" y="0"/>
                </a:lnTo>
                <a:lnTo>
                  <a:pt x="1492" y="0"/>
                </a:lnTo>
                <a:lnTo>
                  <a:pt x="1508" y="0"/>
                </a:lnTo>
                <a:lnTo>
                  <a:pt x="1512" y="0"/>
                </a:lnTo>
                <a:lnTo>
                  <a:pt x="1512" y="4"/>
                </a:lnTo>
                <a:lnTo>
                  <a:pt x="1517" y="4"/>
                </a:lnTo>
                <a:lnTo>
                  <a:pt x="1521" y="8"/>
                </a:lnTo>
                <a:lnTo>
                  <a:pt x="1521" y="8"/>
                </a:lnTo>
                <a:lnTo>
                  <a:pt x="1525" y="12"/>
                </a:lnTo>
                <a:lnTo>
                  <a:pt x="1529" y="12"/>
                </a:lnTo>
                <a:lnTo>
                  <a:pt x="1529" y="12"/>
                </a:lnTo>
                <a:lnTo>
                  <a:pt x="950" y="12"/>
                </a:lnTo>
                <a:lnTo>
                  <a:pt x="1558" y="12"/>
                </a:lnTo>
                <a:lnTo>
                  <a:pt x="1558" y="12"/>
                </a:lnTo>
                <a:lnTo>
                  <a:pt x="1558" y="12"/>
                </a:lnTo>
                <a:lnTo>
                  <a:pt x="1562" y="12"/>
                </a:lnTo>
                <a:lnTo>
                  <a:pt x="1562" y="12"/>
                </a:lnTo>
                <a:lnTo>
                  <a:pt x="1562" y="12"/>
                </a:lnTo>
                <a:lnTo>
                  <a:pt x="1562" y="12"/>
                </a:lnTo>
                <a:lnTo>
                  <a:pt x="1567" y="12"/>
                </a:lnTo>
                <a:lnTo>
                  <a:pt x="1567" y="12"/>
                </a:lnTo>
                <a:lnTo>
                  <a:pt x="1558" y="12"/>
                </a:lnTo>
                <a:lnTo>
                  <a:pt x="1587" y="12"/>
                </a:lnTo>
                <a:lnTo>
                  <a:pt x="1592" y="12"/>
                </a:lnTo>
                <a:lnTo>
                  <a:pt x="1596" y="12"/>
                </a:lnTo>
                <a:lnTo>
                  <a:pt x="1600" y="8"/>
                </a:lnTo>
                <a:lnTo>
                  <a:pt x="1604" y="8"/>
                </a:lnTo>
                <a:lnTo>
                  <a:pt x="1608" y="4"/>
                </a:lnTo>
                <a:lnTo>
                  <a:pt x="1612" y="4"/>
                </a:lnTo>
                <a:lnTo>
                  <a:pt x="1621" y="0"/>
                </a:lnTo>
                <a:lnTo>
                  <a:pt x="1625" y="0"/>
                </a:lnTo>
                <a:lnTo>
                  <a:pt x="1625" y="4"/>
                </a:lnTo>
                <a:lnTo>
                  <a:pt x="1629" y="8"/>
                </a:lnTo>
                <a:lnTo>
                  <a:pt x="1629" y="8"/>
                </a:lnTo>
                <a:lnTo>
                  <a:pt x="1633" y="8"/>
                </a:lnTo>
                <a:lnTo>
                  <a:pt x="1637" y="8"/>
                </a:lnTo>
                <a:lnTo>
                  <a:pt x="1637" y="8"/>
                </a:lnTo>
                <a:lnTo>
                  <a:pt x="1642" y="12"/>
                </a:lnTo>
                <a:lnTo>
                  <a:pt x="1646" y="12"/>
                </a:lnTo>
                <a:lnTo>
                  <a:pt x="1646" y="12"/>
                </a:lnTo>
                <a:lnTo>
                  <a:pt x="1587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1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4" name="Freeform 88"/>
          <p:cNvSpPr>
            <a:spLocks/>
          </p:cNvSpPr>
          <p:nvPr/>
        </p:nvSpPr>
        <p:spPr bwMode="auto">
          <a:xfrm>
            <a:off x="3252788" y="4692650"/>
            <a:ext cx="2640012" cy="30163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7" y="8"/>
              </a:cxn>
              <a:cxn ang="0">
                <a:pos x="25" y="0"/>
              </a:cxn>
              <a:cxn ang="0">
                <a:pos x="29" y="8"/>
              </a:cxn>
              <a:cxn ang="0">
                <a:pos x="34" y="12"/>
              </a:cxn>
              <a:cxn ang="0">
                <a:pos x="0" y="12"/>
              </a:cxn>
              <a:cxn ang="0">
                <a:pos x="79" y="12"/>
              </a:cxn>
              <a:cxn ang="0">
                <a:pos x="84" y="12"/>
              </a:cxn>
              <a:cxn ang="0">
                <a:pos x="88" y="12"/>
              </a:cxn>
              <a:cxn ang="0">
                <a:pos x="525" y="12"/>
              </a:cxn>
              <a:cxn ang="0">
                <a:pos x="529" y="12"/>
              </a:cxn>
              <a:cxn ang="0">
                <a:pos x="529" y="12"/>
              </a:cxn>
              <a:cxn ang="0">
                <a:pos x="692" y="12"/>
              </a:cxn>
              <a:cxn ang="0">
                <a:pos x="696" y="12"/>
              </a:cxn>
              <a:cxn ang="0">
                <a:pos x="696" y="12"/>
              </a:cxn>
              <a:cxn ang="0">
                <a:pos x="700" y="12"/>
              </a:cxn>
              <a:cxn ang="0">
                <a:pos x="704" y="12"/>
              </a:cxn>
              <a:cxn ang="0">
                <a:pos x="762" y="12"/>
              </a:cxn>
              <a:cxn ang="0">
                <a:pos x="762" y="8"/>
              </a:cxn>
              <a:cxn ang="0">
                <a:pos x="767" y="0"/>
              </a:cxn>
              <a:cxn ang="0">
                <a:pos x="771" y="4"/>
              </a:cxn>
              <a:cxn ang="0">
                <a:pos x="775" y="8"/>
              </a:cxn>
              <a:cxn ang="0">
                <a:pos x="779" y="12"/>
              </a:cxn>
              <a:cxn ang="0">
                <a:pos x="912" y="12"/>
              </a:cxn>
              <a:cxn ang="0">
                <a:pos x="912" y="8"/>
              </a:cxn>
              <a:cxn ang="0">
                <a:pos x="912" y="8"/>
              </a:cxn>
              <a:cxn ang="0">
                <a:pos x="921" y="8"/>
              </a:cxn>
              <a:cxn ang="0">
                <a:pos x="933" y="8"/>
              </a:cxn>
              <a:cxn ang="0">
                <a:pos x="946" y="12"/>
              </a:cxn>
              <a:cxn ang="0">
                <a:pos x="1087" y="12"/>
              </a:cxn>
              <a:cxn ang="0">
                <a:pos x="1087" y="8"/>
              </a:cxn>
              <a:cxn ang="0">
                <a:pos x="1096" y="12"/>
              </a:cxn>
              <a:cxn ang="0">
                <a:pos x="1104" y="12"/>
              </a:cxn>
              <a:cxn ang="0">
                <a:pos x="1087" y="12"/>
              </a:cxn>
              <a:cxn ang="0">
                <a:pos x="1175" y="12"/>
              </a:cxn>
              <a:cxn ang="0">
                <a:pos x="1179" y="12"/>
              </a:cxn>
              <a:cxn ang="0">
                <a:pos x="1175" y="12"/>
              </a:cxn>
              <a:cxn ang="0">
                <a:pos x="1267" y="12"/>
              </a:cxn>
              <a:cxn ang="0">
                <a:pos x="1271" y="12"/>
              </a:cxn>
              <a:cxn ang="0">
                <a:pos x="1275" y="12"/>
              </a:cxn>
              <a:cxn ang="0">
                <a:pos x="1312" y="12"/>
              </a:cxn>
              <a:cxn ang="0">
                <a:pos x="1312" y="12"/>
              </a:cxn>
              <a:cxn ang="0">
                <a:pos x="1312" y="12"/>
              </a:cxn>
              <a:cxn ang="0">
                <a:pos x="1421" y="12"/>
              </a:cxn>
              <a:cxn ang="0">
                <a:pos x="1425" y="12"/>
              </a:cxn>
              <a:cxn ang="0">
                <a:pos x="1429" y="8"/>
              </a:cxn>
              <a:cxn ang="0">
                <a:pos x="1433" y="12"/>
              </a:cxn>
              <a:cxn ang="0">
                <a:pos x="0" y="12"/>
              </a:cxn>
            </a:cxnLst>
            <a:rect l="0" t="0" r="r" b="b"/>
            <a:pathLst>
              <a:path w="1437" h="16">
                <a:moveTo>
                  <a:pt x="0" y="12"/>
                </a:moveTo>
                <a:lnTo>
                  <a:pt x="0" y="12"/>
                </a:lnTo>
                <a:lnTo>
                  <a:pt x="4" y="12"/>
                </a:lnTo>
                <a:lnTo>
                  <a:pt x="9" y="12"/>
                </a:lnTo>
                <a:lnTo>
                  <a:pt x="13" y="8"/>
                </a:lnTo>
                <a:lnTo>
                  <a:pt x="17" y="8"/>
                </a:lnTo>
                <a:lnTo>
                  <a:pt x="17" y="4"/>
                </a:lnTo>
                <a:lnTo>
                  <a:pt x="21" y="4"/>
                </a:lnTo>
                <a:lnTo>
                  <a:pt x="25" y="0"/>
                </a:lnTo>
                <a:lnTo>
                  <a:pt x="25" y="4"/>
                </a:lnTo>
                <a:lnTo>
                  <a:pt x="29" y="4"/>
                </a:lnTo>
                <a:lnTo>
                  <a:pt x="29" y="8"/>
                </a:lnTo>
                <a:lnTo>
                  <a:pt x="29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0" y="12"/>
                </a:lnTo>
                <a:lnTo>
                  <a:pt x="79" y="12"/>
                </a:lnTo>
                <a:lnTo>
                  <a:pt x="79" y="12"/>
                </a:lnTo>
                <a:lnTo>
                  <a:pt x="79" y="12"/>
                </a:lnTo>
                <a:lnTo>
                  <a:pt x="84" y="12"/>
                </a:lnTo>
                <a:lnTo>
                  <a:pt x="84" y="8"/>
                </a:lnTo>
                <a:lnTo>
                  <a:pt x="84" y="12"/>
                </a:lnTo>
                <a:lnTo>
                  <a:pt x="84" y="12"/>
                </a:lnTo>
                <a:lnTo>
                  <a:pt x="88" y="12"/>
                </a:lnTo>
                <a:lnTo>
                  <a:pt x="88" y="12"/>
                </a:lnTo>
                <a:lnTo>
                  <a:pt x="79" y="12"/>
                </a:lnTo>
                <a:lnTo>
                  <a:pt x="525" y="12"/>
                </a:lnTo>
                <a:lnTo>
                  <a:pt x="525" y="12"/>
                </a:lnTo>
                <a:lnTo>
                  <a:pt x="525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33" y="12"/>
                </a:lnTo>
                <a:lnTo>
                  <a:pt x="525" y="12"/>
                </a:lnTo>
                <a:lnTo>
                  <a:pt x="692" y="12"/>
                </a:lnTo>
                <a:lnTo>
                  <a:pt x="692" y="12"/>
                </a:lnTo>
                <a:lnTo>
                  <a:pt x="692" y="12"/>
                </a:lnTo>
                <a:lnTo>
                  <a:pt x="696" y="12"/>
                </a:lnTo>
                <a:lnTo>
                  <a:pt x="696" y="12"/>
                </a:lnTo>
                <a:lnTo>
                  <a:pt x="696" y="12"/>
                </a:lnTo>
                <a:lnTo>
                  <a:pt x="696" y="12"/>
                </a:lnTo>
                <a:lnTo>
                  <a:pt x="700" y="12"/>
                </a:lnTo>
                <a:lnTo>
                  <a:pt x="700" y="12"/>
                </a:lnTo>
                <a:lnTo>
                  <a:pt x="700" y="12"/>
                </a:lnTo>
                <a:lnTo>
                  <a:pt x="704" y="12"/>
                </a:lnTo>
                <a:lnTo>
                  <a:pt x="704" y="12"/>
                </a:lnTo>
                <a:lnTo>
                  <a:pt x="704" y="12"/>
                </a:lnTo>
                <a:lnTo>
                  <a:pt x="692" y="12"/>
                </a:lnTo>
                <a:lnTo>
                  <a:pt x="758" y="12"/>
                </a:lnTo>
                <a:lnTo>
                  <a:pt x="762" y="12"/>
                </a:lnTo>
                <a:lnTo>
                  <a:pt x="762" y="12"/>
                </a:lnTo>
                <a:lnTo>
                  <a:pt x="762" y="8"/>
                </a:lnTo>
                <a:lnTo>
                  <a:pt x="762" y="8"/>
                </a:lnTo>
                <a:lnTo>
                  <a:pt x="762" y="4"/>
                </a:lnTo>
                <a:lnTo>
                  <a:pt x="767" y="4"/>
                </a:lnTo>
                <a:lnTo>
                  <a:pt x="767" y="0"/>
                </a:lnTo>
                <a:lnTo>
                  <a:pt x="767" y="0"/>
                </a:lnTo>
                <a:lnTo>
                  <a:pt x="767" y="0"/>
                </a:lnTo>
                <a:lnTo>
                  <a:pt x="771" y="4"/>
                </a:lnTo>
                <a:lnTo>
                  <a:pt x="771" y="4"/>
                </a:lnTo>
                <a:lnTo>
                  <a:pt x="771" y="8"/>
                </a:lnTo>
                <a:lnTo>
                  <a:pt x="775" y="8"/>
                </a:lnTo>
                <a:lnTo>
                  <a:pt x="775" y="12"/>
                </a:lnTo>
                <a:lnTo>
                  <a:pt x="775" y="12"/>
                </a:lnTo>
                <a:lnTo>
                  <a:pt x="779" y="12"/>
                </a:lnTo>
                <a:lnTo>
                  <a:pt x="758" y="12"/>
                </a:lnTo>
                <a:lnTo>
                  <a:pt x="908" y="12"/>
                </a:lnTo>
                <a:lnTo>
                  <a:pt x="912" y="12"/>
                </a:lnTo>
                <a:lnTo>
                  <a:pt x="912" y="12"/>
                </a:lnTo>
                <a:lnTo>
                  <a:pt x="912" y="12"/>
                </a:lnTo>
                <a:lnTo>
                  <a:pt x="912" y="8"/>
                </a:lnTo>
                <a:lnTo>
                  <a:pt x="912" y="8"/>
                </a:lnTo>
                <a:lnTo>
                  <a:pt x="912" y="8"/>
                </a:lnTo>
                <a:lnTo>
                  <a:pt x="912" y="8"/>
                </a:lnTo>
                <a:lnTo>
                  <a:pt x="912" y="4"/>
                </a:lnTo>
                <a:lnTo>
                  <a:pt x="917" y="4"/>
                </a:lnTo>
                <a:lnTo>
                  <a:pt x="921" y="8"/>
                </a:lnTo>
                <a:lnTo>
                  <a:pt x="925" y="8"/>
                </a:lnTo>
                <a:lnTo>
                  <a:pt x="929" y="8"/>
                </a:lnTo>
                <a:lnTo>
                  <a:pt x="933" y="8"/>
                </a:lnTo>
                <a:lnTo>
                  <a:pt x="937" y="12"/>
                </a:lnTo>
                <a:lnTo>
                  <a:pt x="942" y="12"/>
                </a:lnTo>
                <a:lnTo>
                  <a:pt x="946" y="12"/>
                </a:lnTo>
                <a:lnTo>
                  <a:pt x="908" y="12"/>
                </a:lnTo>
                <a:lnTo>
                  <a:pt x="1087" y="12"/>
                </a:lnTo>
                <a:lnTo>
                  <a:pt x="1087" y="12"/>
                </a:lnTo>
                <a:lnTo>
                  <a:pt x="1087" y="12"/>
                </a:lnTo>
                <a:lnTo>
                  <a:pt x="1087" y="8"/>
                </a:lnTo>
                <a:lnTo>
                  <a:pt x="1087" y="8"/>
                </a:lnTo>
                <a:lnTo>
                  <a:pt x="1092" y="8"/>
                </a:lnTo>
                <a:lnTo>
                  <a:pt x="1092" y="8"/>
                </a:lnTo>
                <a:lnTo>
                  <a:pt x="1096" y="12"/>
                </a:lnTo>
                <a:lnTo>
                  <a:pt x="1100" y="12"/>
                </a:lnTo>
                <a:lnTo>
                  <a:pt x="1100" y="12"/>
                </a:lnTo>
                <a:lnTo>
                  <a:pt x="1104" y="12"/>
                </a:lnTo>
                <a:lnTo>
                  <a:pt x="1104" y="12"/>
                </a:lnTo>
                <a:lnTo>
                  <a:pt x="1108" y="12"/>
                </a:lnTo>
                <a:lnTo>
                  <a:pt x="1087" y="12"/>
                </a:lnTo>
                <a:lnTo>
                  <a:pt x="1175" y="12"/>
                </a:lnTo>
                <a:lnTo>
                  <a:pt x="1175" y="12"/>
                </a:lnTo>
                <a:lnTo>
                  <a:pt x="1175" y="12"/>
                </a:lnTo>
                <a:lnTo>
                  <a:pt x="1175" y="12"/>
                </a:lnTo>
                <a:lnTo>
                  <a:pt x="1179" y="12"/>
                </a:lnTo>
                <a:lnTo>
                  <a:pt x="1179" y="12"/>
                </a:lnTo>
                <a:lnTo>
                  <a:pt x="1179" y="12"/>
                </a:lnTo>
                <a:lnTo>
                  <a:pt x="1179" y="12"/>
                </a:lnTo>
                <a:lnTo>
                  <a:pt x="1175" y="12"/>
                </a:lnTo>
                <a:lnTo>
                  <a:pt x="1267" y="16"/>
                </a:lnTo>
                <a:lnTo>
                  <a:pt x="1267" y="12"/>
                </a:lnTo>
                <a:lnTo>
                  <a:pt x="1267" y="12"/>
                </a:lnTo>
                <a:lnTo>
                  <a:pt x="1271" y="12"/>
                </a:lnTo>
                <a:lnTo>
                  <a:pt x="1271" y="12"/>
                </a:lnTo>
                <a:lnTo>
                  <a:pt x="1271" y="12"/>
                </a:lnTo>
                <a:lnTo>
                  <a:pt x="1275" y="12"/>
                </a:lnTo>
                <a:lnTo>
                  <a:pt x="1275" y="12"/>
                </a:lnTo>
                <a:lnTo>
                  <a:pt x="1275" y="12"/>
                </a:lnTo>
                <a:lnTo>
                  <a:pt x="1267" y="16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7" y="12"/>
                </a:lnTo>
                <a:lnTo>
                  <a:pt x="1312" y="12"/>
                </a:lnTo>
                <a:lnTo>
                  <a:pt x="1421" y="12"/>
                </a:lnTo>
                <a:lnTo>
                  <a:pt x="1421" y="12"/>
                </a:lnTo>
                <a:lnTo>
                  <a:pt x="1421" y="12"/>
                </a:lnTo>
                <a:lnTo>
                  <a:pt x="1425" y="12"/>
                </a:lnTo>
                <a:lnTo>
                  <a:pt x="1425" y="12"/>
                </a:lnTo>
                <a:lnTo>
                  <a:pt x="1425" y="12"/>
                </a:lnTo>
                <a:lnTo>
                  <a:pt x="1429" y="8"/>
                </a:lnTo>
                <a:lnTo>
                  <a:pt x="1429" y="8"/>
                </a:lnTo>
                <a:lnTo>
                  <a:pt x="1429" y="8"/>
                </a:lnTo>
                <a:lnTo>
                  <a:pt x="1429" y="8"/>
                </a:lnTo>
                <a:lnTo>
                  <a:pt x="1433" y="12"/>
                </a:lnTo>
                <a:lnTo>
                  <a:pt x="1433" y="12"/>
                </a:lnTo>
                <a:lnTo>
                  <a:pt x="1437" y="12"/>
                </a:lnTo>
                <a:lnTo>
                  <a:pt x="142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5" name="Line 89"/>
          <p:cNvSpPr>
            <a:spLocks noChangeShapeType="1"/>
          </p:cNvSpPr>
          <p:nvPr/>
        </p:nvSpPr>
        <p:spPr bwMode="auto">
          <a:xfrm flipH="1">
            <a:off x="3873500" y="2973388"/>
            <a:ext cx="182563" cy="3190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6" name="Line 90"/>
          <p:cNvSpPr>
            <a:spLocks noChangeShapeType="1"/>
          </p:cNvSpPr>
          <p:nvPr/>
        </p:nvSpPr>
        <p:spPr bwMode="auto">
          <a:xfrm flipH="1">
            <a:off x="3575050" y="3292475"/>
            <a:ext cx="298450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7" name="Line 91"/>
          <p:cNvSpPr>
            <a:spLocks noChangeShapeType="1"/>
          </p:cNvSpPr>
          <p:nvPr/>
        </p:nvSpPr>
        <p:spPr bwMode="auto">
          <a:xfrm flipH="1">
            <a:off x="3389313" y="3457575"/>
            <a:ext cx="185737" cy="3175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8" name="Line 92"/>
          <p:cNvSpPr>
            <a:spLocks noChangeShapeType="1"/>
          </p:cNvSpPr>
          <p:nvPr/>
        </p:nvSpPr>
        <p:spPr bwMode="auto">
          <a:xfrm flipH="1">
            <a:off x="2908300" y="3940175"/>
            <a:ext cx="184150" cy="3190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49" name="Line 93"/>
          <p:cNvSpPr>
            <a:spLocks noChangeShapeType="1"/>
          </p:cNvSpPr>
          <p:nvPr/>
        </p:nvSpPr>
        <p:spPr bwMode="auto">
          <a:xfrm flipH="1">
            <a:off x="3092450" y="3775075"/>
            <a:ext cx="296863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616200" y="4259263"/>
            <a:ext cx="292100" cy="165100"/>
            <a:chOff x="883" y="2574"/>
            <a:chExt cx="159" cy="91"/>
          </a:xfrm>
        </p:grpSpPr>
        <p:sp>
          <p:nvSpPr>
            <p:cNvPr id="1069151" name="Line 95"/>
            <p:cNvSpPr>
              <a:spLocks noChangeShapeType="1"/>
            </p:cNvSpPr>
            <p:nvPr/>
          </p:nvSpPr>
          <p:spPr bwMode="auto">
            <a:xfrm flipH="1">
              <a:off x="908" y="2574"/>
              <a:ext cx="134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52" name="Freeform 96"/>
            <p:cNvSpPr>
              <a:spLocks/>
            </p:cNvSpPr>
            <p:nvPr/>
          </p:nvSpPr>
          <p:spPr bwMode="auto">
            <a:xfrm>
              <a:off x="883" y="2622"/>
              <a:ext cx="50" cy="4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43"/>
                </a:cxn>
                <a:cxn ang="0">
                  <a:pos x="50" y="39"/>
                </a:cxn>
                <a:cxn ang="0">
                  <a:pos x="25" y="0"/>
                </a:cxn>
              </a:cxnLst>
              <a:rect l="0" t="0" r="r" b="b"/>
              <a:pathLst>
                <a:path w="50" h="43">
                  <a:moveTo>
                    <a:pt x="25" y="0"/>
                  </a:moveTo>
                  <a:lnTo>
                    <a:pt x="0" y="43"/>
                  </a:lnTo>
                  <a:lnTo>
                    <a:pt x="50" y="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153" name="Line 97"/>
          <p:cNvSpPr>
            <a:spLocks noChangeShapeType="1"/>
          </p:cNvSpPr>
          <p:nvPr/>
        </p:nvSpPr>
        <p:spPr bwMode="auto">
          <a:xfrm flipH="1">
            <a:off x="4056063" y="2808288"/>
            <a:ext cx="298450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54" name="Rectangle 98"/>
          <p:cNvSpPr>
            <a:spLocks noChangeArrowheads="1"/>
          </p:cNvSpPr>
          <p:nvPr/>
        </p:nvSpPr>
        <p:spPr bwMode="auto">
          <a:xfrm>
            <a:off x="1531938" y="5826125"/>
            <a:ext cx="923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2074863" y="4964113"/>
            <a:ext cx="112712" cy="754062"/>
            <a:chOff x="588" y="2965"/>
            <a:chExt cx="62" cy="419"/>
          </a:xfrm>
        </p:grpSpPr>
        <p:sp>
          <p:nvSpPr>
            <p:cNvPr id="1069156" name="Line 100"/>
            <p:cNvSpPr>
              <a:spLocks noChangeShapeType="1"/>
            </p:cNvSpPr>
            <p:nvPr/>
          </p:nvSpPr>
          <p:spPr bwMode="auto">
            <a:xfrm>
              <a:off x="617" y="2965"/>
              <a:ext cx="1" cy="3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57" name="Freeform 101"/>
            <p:cNvSpPr>
              <a:spLocks/>
            </p:cNvSpPr>
            <p:nvPr/>
          </p:nvSpPr>
          <p:spPr bwMode="auto">
            <a:xfrm>
              <a:off x="588" y="3325"/>
              <a:ext cx="6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59"/>
                </a:cxn>
                <a:cxn ang="0">
                  <a:pos x="62" y="0"/>
                </a:cxn>
                <a:cxn ang="0">
                  <a:pos x="0" y="0"/>
                </a:cxn>
              </a:cxnLst>
              <a:rect l="0" t="0" r="r" b="b"/>
              <a:pathLst>
                <a:path w="62" h="59">
                  <a:moveTo>
                    <a:pt x="0" y="0"/>
                  </a:moveTo>
                  <a:lnTo>
                    <a:pt x="29" y="59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158" name="Rectangle 102"/>
          <p:cNvSpPr>
            <a:spLocks noChangeArrowheads="1"/>
          </p:cNvSpPr>
          <p:nvPr/>
        </p:nvSpPr>
        <p:spPr bwMode="auto">
          <a:xfrm>
            <a:off x="1346200" y="3833813"/>
            <a:ext cx="10858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59" name="Rectangle 103"/>
          <p:cNvSpPr>
            <a:spLocks noChangeArrowheads="1"/>
          </p:cNvSpPr>
          <p:nvPr/>
        </p:nvSpPr>
        <p:spPr bwMode="auto">
          <a:xfrm>
            <a:off x="3276600" y="3775075"/>
            <a:ext cx="1101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60" name="Rectangle 104"/>
          <p:cNvSpPr>
            <a:spLocks noChangeArrowheads="1"/>
          </p:cNvSpPr>
          <p:nvPr/>
        </p:nvSpPr>
        <p:spPr bwMode="auto">
          <a:xfrm>
            <a:off x="3344863" y="3827463"/>
            <a:ext cx="796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CC"/>
                </a:solidFill>
                <a:latin typeface="Times New Roman" pitchFamily="18" charset="0"/>
              </a:rPr>
              <a:t>Atmosphere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9161" name="Rectangle 105"/>
          <p:cNvSpPr>
            <a:spLocks noChangeArrowheads="1"/>
          </p:cNvSpPr>
          <p:nvPr/>
        </p:nvSpPr>
        <p:spPr bwMode="auto">
          <a:xfrm>
            <a:off x="3092450" y="4473575"/>
            <a:ext cx="1069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62" name="Rectangle 106"/>
          <p:cNvSpPr>
            <a:spLocks noChangeArrowheads="1"/>
          </p:cNvSpPr>
          <p:nvPr/>
        </p:nvSpPr>
        <p:spPr bwMode="auto">
          <a:xfrm>
            <a:off x="3167063" y="4522788"/>
            <a:ext cx="766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CC"/>
                </a:solidFill>
                <a:latin typeface="Times New Roman" pitchFamily="18" charset="0"/>
              </a:rPr>
              <a:t>Sea Surface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4418013" y="2219325"/>
            <a:ext cx="1023937" cy="542925"/>
            <a:chOff x="1864" y="1441"/>
            <a:chExt cx="558" cy="301"/>
          </a:xfrm>
        </p:grpSpPr>
        <p:sp>
          <p:nvSpPr>
            <p:cNvPr id="1069164" name="Freeform 108"/>
            <p:cNvSpPr>
              <a:spLocks/>
            </p:cNvSpPr>
            <p:nvPr/>
          </p:nvSpPr>
          <p:spPr bwMode="auto">
            <a:xfrm>
              <a:off x="2096" y="1593"/>
              <a:ext cx="144" cy="91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23" y="360"/>
                </a:cxn>
                <a:cxn ang="0">
                  <a:pos x="48" y="334"/>
                </a:cxn>
                <a:cxn ang="0">
                  <a:pos x="76" y="309"/>
                </a:cxn>
                <a:cxn ang="0">
                  <a:pos x="109" y="281"/>
                </a:cxn>
                <a:cxn ang="0">
                  <a:pos x="141" y="256"/>
                </a:cxn>
                <a:cxn ang="0">
                  <a:pos x="172" y="234"/>
                </a:cxn>
                <a:cxn ang="0">
                  <a:pos x="200" y="215"/>
                </a:cxn>
                <a:cxn ang="0">
                  <a:pos x="247" y="187"/>
                </a:cxn>
                <a:cxn ang="0">
                  <a:pos x="289" y="163"/>
                </a:cxn>
                <a:cxn ang="0">
                  <a:pos x="335" y="139"/>
                </a:cxn>
                <a:cxn ang="0">
                  <a:pos x="390" y="112"/>
                </a:cxn>
                <a:cxn ang="0">
                  <a:pos x="449" y="87"/>
                </a:cxn>
                <a:cxn ang="0">
                  <a:pos x="501" y="67"/>
                </a:cxn>
                <a:cxn ang="0">
                  <a:pos x="563" y="49"/>
                </a:cxn>
                <a:cxn ang="0">
                  <a:pos x="626" y="30"/>
                </a:cxn>
                <a:cxn ang="0">
                  <a:pos x="688" y="17"/>
                </a:cxn>
                <a:cxn ang="0">
                  <a:pos x="783" y="0"/>
                </a:cxn>
                <a:cxn ang="0">
                  <a:pos x="864" y="251"/>
                </a:cxn>
                <a:cxn ang="0">
                  <a:pos x="809" y="260"/>
                </a:cxn>
                <a:cxn ang="0">
                  <a:pos x="734" y="275"/>
                </a:cxn>
                <a:cxn ang="0">
                  <a:pos x="668" y="293"/>
                </a:cxn>
                <a:cxn ang="0">
                  <a:pos x="600" y="312"/>
                </a:cxn>
                <a:cxn ang="0">
                  <a:pos x="546" y="331"/>
                </a:cxn>
                <a:cxn ang="0">
                  <a:pos x="495" y="351"/>
                </a:cxn>
                <a:cxn ang="0">
                  <a:pos x="451" y="370"/>
                </a:cxn>
                <a:cxn ang="0">
                  <a:pos x="406" y="393"/>
                </a:cxn>
                <a:cxn ang="0">
                  <a:pos x="366" y="414"/>
                </a:cxn>
                <a:cxn ang="0">
                  <a:pos x="323" y="438"/>
                </a:cxn>
                <a:cxn ang="0">
                  <a:pos x="286" y="462"/>
                </a:cxn>
                <a:cxn ang="0">
                  <a:pos x="254" y="484"/>
                </a:cxn>
                <a:cxn ang="0">
                  <a:pos x="226" y="504"/>
                </a:cxn>
                <a:cxn ang="0">
                  <a:pos x="195" y="529"/>
                </a:cxn>
                <a:cxn ang="0">
                  <a:pos x="169" y="551"/>
                </a:cxn>
                <a:cxn ang="0">
                  <a:pos x="142" y="573"/>
                </a:cxn>
                <a:cxn ang="0">
                  <a:pos x="121" y="593"/>
                </a:cxn>
                <a:cxn ang="0">
                  <a:pos x="104" y="610"/>
                </a:cxn>
                <a:cxn ang="0">
                  <a:pos x="81" y="634"/>
                </a:cxn>
                <a:cxn ang="0">
                  <a:pos x="0" y="384"/>
                </a:cxn>
              </a:cxnLst>
              <a:rect l="0" t="0" r="r" b="b"/>
              <a:pathLst>
                <a:path w="864" h="634">
                  <a:moveTo>
                    <a:pt x="0" y="384"/>
                  </a:moveTo>
                  <a:lnTo>
                    <a:pt x="23" y="360"/>
                  </a:lnTo>
                  <a:lnTo>
                    <a:pt x="48" y="334"/>
                  </a:lnTo>
                  <a:lnTo>
                    <a:pt x="76" y="309"/>
                  </a:lnTo>
                  <a:lnTo>
                    <a:pt x="109" y="281"/>
                  </a:lnTo>
                  <a:lnTo>
                    <a:pt x="141" y="256"/>
                  </a:lnTo>
                  <a:lnTo>
                    <a:pt x="172" y="234"/>
                  </a:lnTo>
                  <a:lnTo>
                    <a:pt x="200" y="215"/>
                  </a:lnTo>
                  <a:lnTo>
                    <a:pt x="247" y="187"/>
                  </a:lnTo>
                  <a:lnTo>
                    <a:pt x="289" y="163"/>
                  </a:lnTo>
                  <a:lnTo>
                    <a:pt x="335" y="139"/>
                  </a:lnTo>
                  <a:lnTo>
                    <a:pt x="390" y="112"/>
                  </a:lnTo>
                  <a:lnTo>
                    <a:pt x="449" y="87"/>
                  </a:lnTo>
                  <a:lnTo>
                    <a:pt x="501" y="67"/>
                  </a:lnTo>
                  <a:lnTo>
                    <a:pt x="563" y="49"/>
                  </a:lnTo>
                  <a:lnTo>
                    <a:pt x="626" y="30"/>
                  </a:lnTo>
                  <a:lnTo>
                    <a:pt x="688" y="17"/>
                  </a:lnTo>
                  <a:lnTo>
                    <a:pt x="783" y="0"/>
                  </a:lnTo>
                  <a:lnTo>
                    <a:pt x="864" y="251"/>
                  </a:lnTo>
                  <a:lnTo>
                    <a:pt x="809" y="260"/>
                  </a:lnTo>
                  <a:lnTo>
                    <a:pt x="734" y="275"/>
                  </a:lnTo>
                  <a:lnTo>
                    <a:pt x="668" y="293"/>
                  </a:lnTo>
                  <a:lnTo>
                    <a:pt x="600" y="312"/>
                  </a:lnTo>
                  <a:lnTo>
                    <a:pt x="546" y="331"/>
                  </a:lnTo>
                  <a:lnTo>
                    <a:pt x="495" y="351"/>
                  </a:lnTo>
                  <a:lnTo>
                    <a:pt x="451" y="370"/>
                  </a:lnTo>
                  <a:lnTo>
                    <a:pt x="406" y="393"/>
                  </a:lnTo>
                  <a:lnTo>
                    <a:pt x="366" y="414"/>
                  </a:lnTo>
                  <a:lnTo>
                    <a:pt x="323" y="438"/>
                  </a:lnTo>
                  <a:lnTo>
                    <a:pt x="286" y="462"/>
                  </a:lnTo>
                  <a:lnTo>
                    <a:pt x="254" y="484"/>
                  </a:lnTo>
                  <a:lnTo>
                    <a:pt x="226" y="504"/>
                  </a:lnTo>
                  <a:lnTo>
                    <a:pt x="195" y="529"/>
                  </a:lnTo>
                  <a:lnTo>
                    <a:pt x="169" y="551"/>
                  </a:lnTo>
                  <a:lnTo>
                    <a:pt x="142" y="573"/>
                  </a:lnTo>
                  <a:lnTo>
                    <a:pt x="121" y="593"/>
                  </a:lnTo>
                  <a:lnTo>
                    <a:pt x="104" y="610"/>
                  </a:lnTo>
                  <a:lnTo>
                    <a:pt x="81" y="63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65" name="Line 109"/>
            <p:cNvSpPr>
              <a:spLocks noChangeShapeType="1"/>
            </p:cNvSpPr>
            <p:nvPr/>
          </p:nvSpPr>
          <p:spPr bwMode="auto">
            <a:xfrm flipH="1">
              <a:off x="2132" y="1572"/>
              <a:ext cx="57" cy="6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66" name="Line 110"/>
            <p:cNvSpPr>
              <a:spLocks noChangeShapeType="1"/>
            </p:cNvSpPr>
            <p:nvPr/>
          </p:nvSpPr>
          <p:spPr bwMode="auto">
            <a:xfrm flipH="1" flipV="1">
              <a:off x="2127" y="1594"/>
              <a:ext cx="70" cy="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67" name="Line 111"/>
            <p:cNvSpPr>
              <a:spLocks noChangeShapeType="1"/>
            </p:cNvSpPr>
            <p:nvPr/>
          </p:nvSpPr>
          <p:spPr bwMode="auto">
            <a:xfrm>
              <a:off x="2189" y="1571"/>
              <a:ext cx="8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68" name="Line 112"/>
            <p:cNvSpPr>
              <a:spLocks noChangeShapeType="1"/>
            </p:cNvSpPr>
            <p:nvPr/>
          </p:nvSpPr>
          <p:spPr bwMode="auto">
            <a:xfrm flipH="1">
              <a:off x="2131" y="1614"/>
              <a:ext cx="66" cy="2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69" name="Line 113"/>
            <p:cNvSpPr>
              <a:spLocks noChangeShapeType="1"/>
            </p:cNvSpPr>
            <p:nvPr/>
          </p:nvSpPr>
          <p:spPr bwMode="auto">
            <a:xfrm flipH="1" flipV="1">
              <a:off x="2126" y="1593"/>
              <a:ext cx="6" cy="4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0" name="Line 114"/>
            <p:cNvSpPr>
              <a:spLocks noChangeShapeType="1"/>
            </p:cNvSpPr>
            <p:nvPr/>
          </p:nvSpPr>
          <p:spPr bwMode="auto">
            <a:xfrm flipV="1">
              <a:off x="2052" y="1553"/>
              <a:ext cx="178" cy="76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1" name="Line 115"/>
            <p:cNvSpPr>
              <a:spLocks noChangeShapeType="1"/>
            </p:cNvSpPr>
            <p:nvPr/>
          </p:nvSpPr>
          <p:spPr bwMode="auto">
            <a:xfrm flipV="1">
              <a:off x="2050" y="1553"/>
              <a:ext cx="180" cy="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2" name="Freeform 116"/>
            <p:cNvSpPr>
              <a:spLocks/>
            </p:cNvSpPr>
            <p:nvPr/>
          </p:nvSpPr>
          <p:spPr bwMode="auto">
            <a:xfrm>
              <a:off x="2048" y="1510"/>
              <a:ext cx="108" cy="78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469" y="0"/>
                </a:cxn>
                <a:cxn ang="0">
                  <a:pos x="648" y="287"/>
                </a:cxn>
                <a:cxn ang="0">
                  <a:pos x="182" y="541"/>
                </a:cxn>
                <a:cxn ang="0">
                  <a:pos x="0" y="255"/>
                </a:cxn>
              </a:cxnLst>
              <a:rect l="0" t="0" r="r" b="b"/>
              <a:pathLst>
                <a:path w="648" h="541">
                  <a:moveTo>
                    <a:pt x="0" y="255"/>
                  </a:moveTo>
                  <a:lnTo>
                    <a:pt x="469" y="0"/>
                  </a:lnTo>
                  <a:lnTo>
                    <a:pt x="648" y="287"/>
                  </a:lnTo>
                  <a:lnTo>
                    <a:pt x="182" y="541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B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3" name="Freeform 117"/>
            <p:cNvSpPr>
              <a:spLocks/>
            </p:cNvSpPr>
            <p:nvPr/>
          </p:nvSpPr>
          <p:spPr bwMode="auto">
            <a:xfrm>
              <a:off x="2127" y="1510"/>
              <a:ext cx="5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" y="168"/>
                </a:cxn>
                <a:cxn ang="0">
                  <a:pos x="350" y="322"/>
                </a:cxn>
                <a:cxn ang="0">
                  <a:pos x="179" y="286"/>
                </a:cxn>
                <a:cxn ang="0">
                  <a:pos x="0" y="0"/>
                </a:cxn>
              </a:cxnLst>
              <a:rect l="0" t="0" r="r" b="b"/>
              <a:pathLst>
                <a:path w="350" h="322">
                  <a:moveTo>
                    <a:pt x="0" y="0"/>
                  </a:moveTo>
                  <a:lnTo>
                    <a:pt x="257" y="168"/>
                  </a:lnTo>
                  <a:lnTo>
                    <a:pt x="350" y="322"/>
                  </a:lnTo>
                  <a:lnTo>
                    <a:pt x="179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4" name="Freeform 118"/>
            <p:cNvSpPr>
              <a:spLocks/>
            </p:cNvSpPr>
            <p:nvPr/>
          </p:nvSpPr>
          <p:spPr bwMode="auto">
            <a:xfrm>
              <a:off x="2079" y="1551"/>
              <a:ext cx="105" cy="37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464" y="0"/>
                </a:cxn>
                <a:cxn ang="0">
                  <a:pos x="632" y="33"/>
                </a:cxn>
                <a:cxn ang="0">
                  <a:pos x="281" y="209"/>
                </a:cxn>
                <a:cxn ang="0">
                  <a:pos x="0" y="254"/>
                </a:cxn>
              </a:cxnLst>
              <a:rect l="0" t="0" r="r" b="b"/>
              <a:pathLst>
                <a:path w="632" h="254">
                  <a:moveTo>
                    <a:pt x="0" y="254"/>
                  </a:moveTo>
                  <a:lnTo>
                    <a:pt x="464" y="0"/>
                  </a:lnTo>
                  <a:lnTo>
                    <a:pt x="632" y="33"/>
                  </a:lnTo>
                  <a:lnTo>
                    <a:pt x="281" y="209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5" name="Oval 119"/>
            <p:cNvSpPr>
              <a:spLocks noChangeArrowheads="1"/>
            </p:cNvSpPr>
            <p:nvPr/>
          </p:nvSpPr>
          <p:spPr bwMode="auto">
            <a:xfrm>
              <a:off x="2072" y="1541"/>
              <a:ext cx="22" cy="18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6" name="Oval 120"/>
            <p:cNvSpPr>
              <a:spLocks noChangeArrowheads="1"/>
            </p:cNvSpPr>
            <p:nvPr/>
          </p:nvSpPr>
          <p:spPr bwMode="auto">
            <a:xfrm>
              <a:off x="2102" y="1529"/>
              <a:ext cx="23" cy="17"/>
            </a:xfrm>
            <a:prstGeom prst="ellipse">
              <a:avLst/>
            </a:prstGeom>
            <a:solidFill>
              <a:srgbClr val="3F7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7" name="Freeform 121"/>
            <p:cNvSpPr>
              <a:spLocks/>
            </p:cNvSpPr>
            <p:nvPr/>
          </p:nvSpPr>
          <p:spPr bwMode="auto">
            <a:xfrm>
              <a:off x="1864" y="1583"/>
              <a:ext cx="226" cy="159"/>
            </a:xfrm>
            <a:custGeom>
              <a:avLst/>
              <a:gdLst/>
              <a:ahLst/>
              <a:cxnLst>
                <a:cxn ang="0">
                  <a:pos x="0" y="518"/>
                </a:cxn>
                <a:cxn ang="0">
                  <a:pos x="972" y="0"/>
                </a:cxn>
                <a:cxn ang="0">
                  <a:pos x="1358" y="598"/>
                </a:cxn>
                <a:cxn ang="0">
                  <a:pos x="386" y="1115"/>
                </a:cxn>
                <a:cxn ang="0">
                  <a:pos x="0" y="518"/>
                </a:cxn>
              </a:cxnLst>
              <a:rect l="0" t="0" r="r" b="b"/>
              <a:pathLst>
                <a:path w="1358" h="1115">
                  <a:moveTo>
                    <a:pt x="0" y="518"/>
                  </a:moveTo>
                  <a:lnTo>
                    <a:pt x="972" y="0"/>
                  </a:lnTo>
                  <a:lnTo>
                    <a:pt x="1358" y="598"/>
                  </a:lnTo>
                  <a:lnTo>
                    <a:pt x="386" y="1115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8" name="Line 122"/>
            <p:cNvSpPr>
              <a:spLocks noChangeShapeType="1"/>
            </p:cNvSpPr>
            <p:nvPr/>
          </p:nvSpPr>
          <p:spPr bwMode="auto">
            <a:xfrm>
              <a:off x="1999" y="1596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79" name="Line 123"/>
            <p:cNvSpPr>
              <a:spLocks noChangeShapeType="1"/>
            </p:cNvSpPr>
            <p:nvPr/>
          </p:nvSpPr>
          <p:spPr bwMode="auto">
            <a:xfrm>
              <a:off x="1972" y="1609"/>
              <a:ext cx="63" cy="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0" name="Line 124"/>
            <p:cNvSpPr>
              <a:spLocks noChangeShapeType="1"/>
            </p:cNvSpPr>
            <p:nvPr/>
          </p:nvSpPr>
          <p:spPr bwMode="auto">
            <a:xfrm>
              <a:off x="1945" y="1621"/>
              <a:ext cx="64" cy="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1" name="Line 125"/>
            <p:cNvSpPr>
              <a:spLocks noChangeShapeType="1"/>
            </p:cNvSpPr>
            <p:nvPr/>
          </p:nvSpPr>
          <p:spPr bwMode="auto">
            <a:xfrm>
              <a:off x="1918" y="1631"/>
              <a:ext cx="65" cy="8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2" name="Line 126"/>
            <p:cNvSpPr>
              <a:spLocks noChangeShapeType="1"/>
            </p:cNvSpPr>
            <p:nvPr/>
          </p:nvSpPr>
          <p:spPr bwMode="auto">
            <a:xfrm>
              <a:off x="1892" y="1644"/>
              <a:ext cx="63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3" name="Line 127"/>
            <p:cNvSpPr>
              <a:spLocks noChangeShapeType="1"/>
            </p:cNvSpPr>
            <p:nvPr/>
          </p:nvSpPr>
          <p:spPr bwMode="auto">
            <a:xfrm flipV="1">
              <a:off x="1878" y="1601"/>
              <a:ext cx="160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4" name="Line 128"/>
            <p:cNvSpPr>
              <a:spLocks noChangeShapeType="1"/>
            </p:cNvSpPr>
            <p:nvPr/>
          </p:nvSpPr>
          <p:spPr bwMode="auto">
            <a:xfrm flipV="1">
              <a:off x="1891" y="1617"/>
              <a:ext cx="159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5" name="Line 129"/>
            <p:cNvSpPr>
              <a:spLocks noChangeShapeType="1"/>
            </p:cNvSpPr>
            <p:nvPr/>
          </p:nvSpPr>
          <p:spPr bwMode="auto">
            <a:xfrm flipV="1">
              <a:off x="1903" y="1634"/>
              <a:ext cx="160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6" name="Line 130"/>
            <p:cNvSpPr>
              <a:spLocks noChangeShapeType="1"/>
            </p:cNvSpPr>
            <p:nvPr/>
          </p:nvSpPr>
          <p:spPr bwMode="auto">
            <a:xfrm flipV="1">
              <a:off x="1916" y="1651"/>
              <a:ext cx="159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7" name="Freeform 131"/>
            <p:cNvSpPr>
              <a:spLocks/>
            </p:cNvSpPr>
            <p:nvPr/>
          </p:nvSpPr>
          <p:spPr bwMode="auto">
            <a:xfrm>
              <a:off x="2196" y="1441"/>
              <a:ext cx="226" cy="160"/>
            </a:xfrm>
            <a:custGeom>
              <a:avLst/>
              <a:gdLst/>
              <a:ahLst/>
              <a:cxnLst>
                <a:cxn ang="0">
                  <a:pos x="0" y="517"/>
                </a:cxn>
                <a:cxn ang="0">
                  <a:pos x="973" y="0"/>
                </a:cxn>
                <a:cxn ang="0">
                  <a:pos x="1359" y="597"/>
                </a:cxn>
                <a:cxn ang="0">
                  <a:pos x="387" y="1114"/>
                </a:cxn>
                <a:cxn ang="0">
                  <a:pos x="0" y="517"/>
                </a:cxn>
              </a:cxnLst>
              <a:rect l="0" t="0" r="r" b="b"/>
              <a:pathLst>
                <a:path w="1359" h="1114">
                  <a:moveTo>
                    <a:pt x="0" y="517"/>
                  </a:moveTo>
                  <a:lnTo>
                    <a:pt x="973" y="0"/>
                  </a:lnTo>
                  <a:lnTo>
                    <a:pt x="1359" y="597"/>
                  </a:lnTo>
                  <a:lnTo>
                    <a:pt x="387" y="1114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8" name="Line 132"/>
            <p:cNvSpPr>
              <a:spLocks noChangeShapeType="1"/>
            </p:cNvSpPr>
            <p:nvPr/>
          </p:nvSpPr>
          <p:spPr bwMode="auto">
            <a:xfrm>
              <a:off x="2331" y="1455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89" name="Line 133"/>
            <p:cNvSpPr>
              <a:spLocks noChangeShapeType="1"/>
            </p:cNvSpPr>
            <p:nvPr/>
          </p:nvSpPr>
          <p:spPr bwMode="auto">
            <a:xfrm>
              <a:off x="2304" y="1467"/>
              <a:ext cx="63" cy="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0" name="Line 134"/>
            <p:cNvSpPr>
              <a:spLocks noChangeShapeType="1"/>
            </p:cNvSpPr>
            <p:nvPr/>
          </p:nvSpPr>
          <p:spPr bwMode="auto">
            <a:xfrm>
              <a:off x="2277" y="1479"/>
              <a:ext cx="64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1" name="Line 135"/>
            <p:cNvSpPr>
              <a:spLocks noChangeShapeType="1"/>
            </p:cNvSpPr>
            <p:nvPr/>
          </p:nvSpPr>
          <p:spPr bwMode="auto">
            <a:xfrm>
              <a:off x="2249" y="1490"/>
              <a:ext cx="66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2" name="Line 136"/>
            <p:cNvSpPr>
              <a:spLocks noChangeShapeType="1"/>
            </p:cNvSpPr>
            <p:nvPr/>
          </p:nvSpPr>
          <p:spPr bwMode="auto">
            <a:xfrm>
              <a:off x="2224" y="1503"/>
              <a:ext cx="63" cy="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3" name="Line 137"/>
            <p:cNvSpPr>
              <a:spLocks noChangeShapeType="1"/>
            </p:cNvSpPr>
            <p:nvPr/>
          </p:nvSpPr>
          <p:spPr bwMode="auto">
            <a:xfrm flipV="1">
              <a:off x="2210" y="1460"/>
              <a:ext cx="160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4" name="Line 138"/>
            <p:cNvSpPr>
              <a:spLocks noChangeShapeType="1"/>
            </p:cNvSpPr>
            <p:nvPr/>
          </p:nvSpPr>
          <p:spPr bwMode="auto">
            <a:xfrm flipV="1">
              <a:off x="2223" y="1476"/>
              <a:ext cx="158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5" name="Line 139"/>
            <p:cNvSpPr>
              <a:spLocks noChangeShapeType="1"/>
            </p:cNvSpPr>
            <p:nvPr/>
          </p:nvSpPr>
          <p:spPr bwMode="auto">
            <a:xfrm flipV="1">
              <a:off x="2235" y="1493"/>
              <a:ext cx="160" cy="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6" name="Line 140"/>
            <p:cNvSpPr>
              <a:spLocks noChangeShapeType="1"/>
            </p:cNvSpPr>
            <p:nvPr/>
          </p:nvSpPr>
          <p:spPr bwMode="auto">
            <a:xfrm flipV="1">
              <a:off x="2248" y="1510"/>
              <a:ext cx="159" cy="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7" name="Freeform 141"/>
            <p:cNvSpPr>
              <a:spLocks/>
            </p:cNvSpPr>
            <p:nvPr/>
          </p:nvSpPr>
          <p:spPr bwMode="auto">
            <a:xfrm>
              <a:off x="2097" y="1563"/>
              <a:ext cx="52" cy="72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313" y="0"/>
                </a:cxn>
                <a:cxn ang="0">
                  <a:pos x="271" y="71"/>
                </a:cxn>
                <a:cxn ang="0">
                  <a:pos x="248" y="136"/>
                </a:cxn>
                <a:cxn ang="0">
                  <a:pos x="228" y="218"/>
                </a:cxn>
                <a:cxn ang="0">
                  <a:pos x="221" y="270"/>
                </a:cxn>
                <a:cxn ang="0">
                  <a:pos x="220" y="337"/>
                </a:cxn>
                <a:cxn ang="0">
                  <a:pos x="221" y="378"/>
                </a:cxn>
                <a:cxn ang="0">
                  <a:pos x="224" y="425"/>
                </a:cxn>
                <a:cxn ang="0">
                  <a:pos x="230" y="461"/>
                </a:cxn>
                <a:cxn ang="0">
                  <a:pos x="240" y="502"/>
                </a:cxn>
                <a:cxn ang="0">
                  <a:pos x="17" y="503"/>
                </a:cxn>
                <a:cxn ang="0">
                  <a:pos x="11" y="470"/>
                </a:cxn>
                <a:cxn ang="0">
                  <a:pos x="3" y="431"/>
                </a:cxn>
                <a:cxn ang="0">
                  <a:pos x="1" y="390"/>
                </a:cxn>
                <a:cxn ang="0">
                  <a:pos x="0" y="348"/>
                </a:cxn>
                <a:cxn ang="0">
                  <a:pos x="3" y="310"/>
                </a:cxn>
                <a:cxn ang="0">
                  <a:pos x="5" y="277"/>
                </a:cxn>
                <a:cxn ang="0">
                  <a:pos x="10" y="238"/>
                </a:cxn>
                <a:cxn ang="0">
                  <a:pos x="19" y="199"/>
                </a:cxn>
                <a:cxn ang="0">
                  <a:pos x="30" y="160"/>
                </a:cxn>
                <a:cxn ang="0">
                  <a:pos x="47" y="111"/>
                </a:cxn>
                <a:cxn ang="0">
                  <a:pos x="66" y="75"/>
                </a:cxn>
                <a:cxn ang="0">
                  <a:pos x="86" y="33"/>
                </a:cxn>
                <a:cxn ang="0">
                  <a:pos x="109" y="0"/>
                </a:cxn>
              </a:cxnLst>
              <a:rect l="0" t="0" r="r" b="b"/>
              <a:pathLst>
                <a:path w="313" h="503">
                  <a:moveTo>
                    <a:pt x="109" y="0"/>
                  </a:moveTo>
                  <a:lnTo>
                    <a:pt x="313" y="0"/>
                  </a:lnTo>
                  <a:lnTo>
                    <a:pt x="271" y="71"/>
                  </a:lnTo>
                  <a:lnTo>
                    <a:pt x="248" y="136"/>
                  </a:lnTo>
                  <a:lnTo>
                    <a:pt x="228" y="218"/>
                  </a:lnTo>
                  <a:lnTo>
                    <a:pt x="221" y="270"/>
                  </a:lnTo>
                  <a:lnTo>
                    <a:pt x="220" y="337"/>
                  </a:lnTo>
                  <a:lnTo>
                    <a:pt x="221" y="378"/>
                  </a:lnTo>
                  <a:lnTo>
                    <a:pt x="224" y="425"/>
                  </a:lnTo>
                  <a:lnTo>
                    <a:pt x="230" y="461"/>
                  </a:lnTo>
                  <a:lnTo>
                    <a:pt x="240" y="502"/>
                  </a:lnTo>
                  <a:lnTo>
                    <a:pt x="17" y="503"/>
                  </a:lnTo>
                  <a:lnTo>
                    <a:pt x="11" y="470"/>
                  </a:lnTo>
                  <a:lnTo>
                    <a:pt x="3" y="431"/>
                  </a:lnTo>
                  <a:lnTo>
                    <a:pt x="1" y="390"/>
                  </a:lnTo>
                  <a:lnTo>
                    <a:pt x="0" y="348"/>
                  </a:lnTo>
                  <a:lnTo>
                    <a:pt x="3" y="310"/>
                  </a:lnTo>
                  <a:lnTo>
                    <a:pt x="5" y="277"/>
                  </a:lnTo>
                  <a:lnTo>
                    <a:pt x="10" y="238"/>
                  </a:lnTo>
                  <a:lnTo>
                    <a:pt x="19" y="199"/>
                  </a:lnTo>
                  <a:lnTo>
                    <a:pt x="30" y="160"/>
                  </a:lnTo>
                  <a:lnTo>
                    <a:pt x="47" y="111"/>
                  </a:lnTo>
                  <a:lnTo>
                    <a:pt x="66" y="75"/>
                  </a:lnTo>
                  <a:lnTo>
                    <a:pt x="86" y="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5F5F5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198" name="Freeform 142"/>
            <p:cNvSpPr>
              <a:spLocks/>
            </p:cNvSpPr>
            <p:nvPr/>
          </p:nvSpPr>
          <p:spPr bwMode="auto">
            <a:xfrm>
              <a:off x="2119" y="1537"/>
              <a:ext cx="88" cy="72"/>
            </a:xfrm>
            <a:custGeom>
              <a:avLst/>
              <a:gdLst/>
              <a:ahLst/>
              <a:cxnLst>
                <a:cxn ang="0">
                  <a:pos x="0" y="446"/>
                </a:cxn>
                <a:cxn ang="0">
                  <a:pos x="10" y="410"/>
                </a:cxn>
                <a:cxn ang="0">
                  <a:pos x="28" y="358"/>
                </a:cxn>
                <a:cxn ang="0">
                  <a:pos x="47" y="314"/>
                </a:cxn>
                <a:cxn ang="0">
                  <a:pos x="72" y="264"/>
                </a:cxn>
                <a:cxn ang="0">
                  <a:pos x="99" y="222"/>
                </a:cxn>
                <a:cxn ang="0">
                  <a:pos x="128" y="183"/>
                </a:cxn>
                <a:cxn ang="0">
                  <a:pos x="156" y="148"/>
                </a:cxn>
                <a:cxn ang="0">
                  <a:pos x="197" y="110"/>
                </a:cxn>
                <a:cxn ang="0">
                  <a:pos x="223" y="87"/>
                </a:cxn>
                <a:cxn ang="0">
                  <a:pos x="247" y="68"/>
                </a:cxn>
                <a:cxn ang="0">
                  <a:pos x="292" y="36"/>
                </a:cxn>
                <a:cxn ang="0">
                  <a:pos x="325" y="16"/>
                </a:cxn>
                <a:cxn ang="0">
                  <a:pos x="356" y="0"/>
                </a:cxn>
                <a:cxn ang="0">
                  <a:pos x="526" y="57"/>
                </a:cxn>
                <a:cxn ang="0">
                  <a:pos x="475" y="87"/>
                </a:cxn>
                <a:cxn ang="0">
                  <a:pos x="440" y="110"/>
                </a:cxn>
                <a:cxn ang="0">
                  <a:pos x="404" y="135"/>
                </a:cxn>
                <a:cxn ang="0">
                  <a:pos x="375" y="162"/>
                </a:cxn>
                <a:cxn ang="0">
                  <a:pos x="347" y="186"/>
                </a:cxn>
                <a:cxn ang="0">
                  <a:pos x="325" y="213"/>
                </a:cxn>
                <a:cxn ang="0">
                  <a:pos x="297" y="248"/>
                </a:cxn>
                <a:cxn ang="0">
                  <a:pos x="272" y="281"/>
                </a:cxn>
                <a:cxn ang="0">
                  <a:pos x="252" y="312"/>
                </a:cxn>
                <a:cxn ang="0">
                  <a:pos x="229" y="354"/>
                </a:cxn>
                <a:cxn ang="0">
                  <a:pos x="208" y="396"/>
                </a:cxn>
                <a:cxn ang="0">
                  <a:pos x="195" y="428"/>
                </a:cxn>
                <a:cxn ang="0">
                  <a:pos x="180" y="467"/>
                </a:cxn>
                <a:cxn ang="0">
                  <a:pos x="173" y="504"/>
                </a:cxn>
                <a:cxn ang="0">
                  <a:pos x="0" y="446"/>
                </a:cxn>
              </a:cxnLst>
              <a:rect l="0" t="0" r="r" b="b"/>
              <a:pathLst>
                <a:path w="526" h="504">
                  <a:moveTo>
                    <a:pt x="0" y="446"/>
                  </a:moveTo>
                  <a:lnTo>
                    <a:pt x="10" y="410"/>
                  </a:lnTo>
                  <a:lnTo>
                    <a:pt x="28" y="358"/>
                  </a:lnTo>
                  <a:lnTo>
                    <a:pt x="47" y="314"/>
                  </a:lnTo>
                  <a:lnTo>
                    <a:pt x="72" y="264"/>
                  </a:lnTo>
                  <a:lnTo>
                    <a:pt x="99" y="222"/>
                  </a:lnTo>
                  <a:lnTo>
                    <a:pt x="128" y="183"/>
                  </a:lnTo>
                  <a:lnTo>
                    <a:pt x="156" y="148"/>
                  </a:lnTo>
                  <a:lnTo>
                    <a:pt x="197" y="110"/>
                  </a:lnTo>
                  <a:lnTo>
                    <a:pt x="223" y="87"/>
                  </a:lnTo>
                  <a:lnTo>
                    <a:pt x="247" y="68"/>
                  </a:lnTo>
                  <a:lnTo>
                    <a:pt x="292" y="36"/>
                  </a:lnTo>
                  <a:lnTo>
                    <a:pt x="325" y="16"/>
                  </a:lnTo>
                  <a:lnTo>
                    <a:pt x="356" y="0"/>
                  </a:lnTo>
                  <a:lnTo>
                    <a:pt x="526" y="57"/>
                  </a:lnTo>
                  <a:lnTo>
                    <a:pt x="475" y="87"/>
                  </a:lnTo>
                  <a:lnTo>
                    <a:pt x="440" y="110"/>
                  </a:lnTo>
                  <a:lnTo>
                    <a:pt x="404" y="135"/>
                  </a:lnTo>
                  <a:lnTo>
                    <a:pt x="375" y="162"/>
                  </a:lnTo>
                  <a:lnTo>
                    <a:pt x="347" y="186"/>
                  </a:lnTo>
                  <a:lnTo>
                    <a:pt x="325" y="213"/>
                  </a:lnTo>
                  <a:lnTo>
                    <a:pt x="297" y="248"/>
                  </a:lnTo>
                  <a:lnTo>
                    <a:pt x="272" y="281"/>
                  </a:lnTo>
                  <a:lnTo>
                    <a:pt x="252" y="312"/>
                  </a:lnTo>
                  <a:lnTo>
                    <a:pt x="229" y="354"/>
                  </a:lnTo>
                  <a:lnTo>
                    <a:pt x="208" y="396"/>
                  </a:lnTo>
                  <a:lnTo>
                    <a:pt x="195" y="428"/>
                  </a:lnTo>
                  <a:lnTo>
                    <a:pt x="180" y="467"/>
                  </a:lnTo>
                  <a:lnTo>
                    <a:pt x="173" y="504"/>
                  </a:lnTo>
                  <a:lnTo>
                    <a:pt x="0" y="446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1958975" y="4156075"/>
            <a:ext cx="576263" cy="746125"/>
            <a:chOff x="525" y="2517"/>
            <a:chExt cx="314" cy="414"/>
          </a:xfrm>
        </p:grpSpPr>
        <p:sp>
          <p:nvSpPr>
            <p:cNvPr id="1069200" name="Rectangle 144"/>
            <p:cNvSpPr>
              <a:spLocks noChangeArrowheads="1"/>
            </p:cNvSpPr>
            <p:nvPr/>
          </p:nvSpPr>
          <p:spPr bwMode="auto">
            <a:xfrm>
              <a:off x="637" y="2769"/>
              <a:ext cx="10" cy="5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1" name="Line 145"/>
            <p:cNvSpPr>
              <a:spLocks noChangeShapeType="1"/>
            </p:cNvSpPr>
            <p:nvPr/>
          </p:nvSpPr>
          <p:spPr bwMode="auto">
            <a:xfrm>
              <a:off x="642" y="2768"/>
              <a:ext cx="1" cy="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2" name="Rectangle 146"/>
            <p:cNvSpPr>
              <a:spLocks noChangeArrowheads="1"/>
            </p:cNvSpPr>
            <p:nvPr/>
          </p:nvSpPr>
          <p:spPr bwMode="auto">
            <a:xfrm>
              <a:off x="590" y="2736"/>
              <a:ext cx="34" cy="81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3" name="Freeform 147"/>
            <p:cNvSpPr>
              <a:spLocks/>
            </p:cNvSpPr>
            <p:nvPr/>
          </p:nvSpPr>
          <p:spPr bwMode="auto">
            <a:xfrm>
              <a:off x="717" y="2753"/>
              <a:ext cx="2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"/>
                </a:cxn>
                <a:cxn ang="0">
                  <a:pos x="112" y="86"/>
                </a:cxn>
                <a:cxn ang="0">
                  <a:pos x="112" y="17"/>
                </a:cxn>
                <a:cxn ang="0">
                  <a:pos x="0" y="0"/>
                </a:cxn>
              </a:cxnLst>
              <a:rect l="0" t="0" r="r" b="b"/>
              <a:pathLst>
                <a:path w="112" h="86">
                  <a:moveTo>
                    <a:pt x="0" y="0"/>
                  </a:moveTo>
                  <a:lnTo>
                    <a:pt x="0" y="86"/>
                  </a:lnTo>
                  <a:lnTo>
                    <a:pt x="112" y="86"/>
                  </a:lnTo>
                  <a:lnTo>
                    <a:pt x="112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4" name="Freeform 148"/>
            <p:cNvSpPr>
              <a:spLocks/>
            </p:cNvSpPr>
            <p:nvPr/>
          </p:nvSpPr>
          <p:spPr bwMode="auto">
            <a:xfrm>
              <a:off x="670" y="2721"/>
              <a:ext cx="16" cy="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78"/>
                </a:cxn>
                <a:cxn ang="0">
                  <a:pos x="57" y="71"/>
                </a:cxn>
                <a:cxn ang="0">
                  <a:pos x="78" y="20"/>
                </a:cxn>
                <a:cxn ang="0">
                  <a:pos x="42" y="0"/>
                </a:cxn>
              </a:cxnLst>
              <a:rect l="0" t="0" r="r" b="b"/>
              <a:pathLst>
                <a:path w="78" h="78">
                  <a:moveTo>
                    <a:pt x="42" y="0"/>
                  </a:moveTo>
                  <a:lnTo>
                    <a:pt x="0" y="78"/>
                  </a:lnTo>
                  <a:lnTo>
                    <a:pt x="57" y="71"/>
                  </a:lnTo>
                  <a:lnTo>
                    <a:pt x="78" y="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5" name="Freeform 149"/>
            <p:cNvSpPr>
              <a:spLocks/>
            </p:cNvSpPr>
            <p:nvPr/>
          </p:nvSpPr>
          <p:spPr bwMode="auto">
            <a:xfrm>
              <a:off x="643" y="2825"/>
              <a:ext cx="7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8" y="0"/>
                </a:cxn>
                <a:cxn ang="0">
                  <a:pos x="358" y="27"/>
                </a:cxn>
                <a:cxn ang="0">
                  <a:pos x="5" y="27"/>
                </a:cxn>
                <a:cxn ang="0">
                  <a:pos x="0" y="0"/>
                </a:cxn>
              </a:cxnLst>
              <a:rect l="0" t="0" r="r" b="b"/>
              <a:pathLst>
                <a:path w="358" h="27">
                  <a:moveTo>
                    <a:pt x="0" y="0"/>
                  </a:moveTo>
                  <a:lnTo>
                    <a:pt x="358" y="0"/>
                  </a:lnTo>
                  <a:lnTo>
                    <a:pt x="358" y="27"/>
                  </a:lnTo>
                  <a:lnTo>
                    <a:pt x="5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6" name="Freeform 150"/>
            <p:cNvSpPr>
              <a:spLocks/>
            </p:cNvSpPr>
            <p:nvPr/>
          </p:nvSpPr>
          <p:spPr bwMode="auto">
            <a:xfrm>
              <a:off x="589" y="2620"/>
              <a:ext cx="30" cy="34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" y="120"/>
                </a:cxn>
                <a:cxn ang="0">
                  <a:pos x="0" y="167"/>
                </a:cxn>
                <a:cxn ang="0">
                  <a:pos x="149" y="55"/>
                </a:cxn>
                <a:cxn ang="0">
                  <a:pos x="141" y="0"/>
                </a:cxn>
              </a:cxnLst>
              <a:rect l="0" t="0" r="r" b="b"/>
              <a:pathLst>
                <a:path w="149" h="167">
                  <a:moveTo>
                    <a:pt x="141" y="0"/>
                  </a:moveTo>
                  <a:lnTo>
                    <a:pt x="1" y="120"/>
                  </a:lnTo>
                  <a:lnTo>
                    <a:pt x="0" y="167"/>
                  </a:lnTo>
                  <a:lnTo>
                    <a:pt x="149" y="5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7" name="Freeform 151"/>
            <p:cNvSpPr>
              <a:spLocks/>
            </p:cNvSpPr>
            <p:nvPr/>
          </p:nvSpPr>
          <p:spPr bwMode="auto">
            <a:xfrm>
              <a:off x="581" y="2532"/>
              <a:ext cx="46" cy="286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0" y="84"/>
                </a:cxn>
                <a:cxn ang="0">
                  <a:pos x="0" y="1430"/>
                </a:cxn>
                <a:cxn ang="0">
                  <a:pos x="42" y="1430"/>
                </a:cxn>
                <a:cxn ang="0">
                  <a:pos x="42" y="207"/>
                </a:cxn>
                <a:cxn ang="0">
                  <a:pos x="226" y="136"/>
                </a:cxn>
                <a:cxn ang="0">
                  <a:pos x="226" y="0"/>
                </a:cxn>
              </a:cxnLst>
              <a:rect l="0" t="0" r="r" b="b"/>
              <a:pathLst>
                <a:path w="226" h="1430">
                  <a:moveTo>
                    <a:pt x="226" y="0"/>
                  </a:moveTo>
                  <a:lnTo>
                    <a:pt x="0" y="84"/>
                  </a:lnTo>
                  <a:lnTo>
                    <a:pt x="0" y="1430"/>
                  </a:lnTo>
                  <a:lnTo>
                    <a:pt x="42" y="1430"/>
                  </a:lnTo>
                  <a:lnTo>
                    <a:pt x="42" y="207"/>
                  </a:lnTo>
                  <a:lnTo>
                    <a:pt x="226" y="13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8" name="Freeform 152"/>
            <p:cNvSpPr>
              <a:spLocks/>
            </p:cNvSpPr>
            <p:nvPr/>
          </p:nvSpPr>
          <p:spPr bwMode="auto">
            <a:xfrm>
              <a:off x="580" y="2818"/>
              <a:ext cx="259" cy="63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283" y="0"/>
                </a:cxn>
                <a:cxn ang="0">
                  <a:pos x="340" y="52"/>
                </a:cxn>
                <a:cxn ang="0">
                  <a:pos x="509" y="52"/>
                </a:cxn>
                <a:cxn ang="0">
                  <a:pos x="565" y="105"/>
                </a:cxn>
                <a:cxn ang="0">
                  <a:pos x="1129" y="105"/>
                </a:cxn>
                <a:cxn ang="0">
                  <a:pos x="1129" y="208"/>
                </a:cxn>
                <a:cxn ang="0">
                  <a:pos x="1298" y="208"/>
                </a:cxn>
                <a:cxn ang="0">
                  <a:pos x="1298" y="312"/>
                </a:cxn>
                <a:cxn ang="0">
                  <a:pos x="0" y="312"/>
                </a:cxn>
              </a:cxnLst>
              <a:rect l="0" t="0" r="r" b="b"/>
              <a:pathLst>
                <a:path w="1298" h="312">
                  <a:moveTo>
                    <a:pt x="0" y="312"/>
                  </a:moveTo>
                  <a:lnTo>
                    <a:pt x="0" y="0"/>
                  </a:lnTo>
                  <a:lnTo>
                    <a:pt x="283" y="0"/>
                  </a:lnTo>
                  <a:lnTo>
                    <a:pt x="340" y="52"/>
                  </a:lnTo>
                  <a:lnTo>
                    <a:pt x="509" y="52"/>
                  </a:lnTo>
                  <a:lnTo>
                    <a:pt x="565" y="105"/>
                  </a:lnTo>
                  <a:lnTo>
                    <a:pt x="1129" y="105"/>
                  </a:lnTo>
                  <a:lnTo>
                    <a:pt x="1129" y="208"/>
                  </a:lnTo>
                  <a:lnTo>
                    <a:pt x="1298" y="208"/>
                  </a:lnTo>
                  <a:lnTo>
                    <a:pt x="1298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09" name="Rectangle 153"/>
            <p:cNvSpPr>
              <a:spLocks noChangeArrowheads="1"/>
            </p:cNvSpPr>
            <p:nvPr/>
          </p:nvSpPr>
          <p:spPr bwMode="auto">
            <a:xfrm>
              <a:off x="581" y="2861"/>
              <a:ext cx="190" cy="19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0" name="Line 154"/>
            <p:cNvSpPr>
              <a:spLocks noChangeShapeType="1"/>
            </p:cNvSpPr>
            <p:nvPr/>
          </p:nvSpPr>
          <p:spPr bwMode="auto">
            <a:xfrm>
              <a:off x="571" y="2732"/>
              <a:ext cx="1" cy="3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1" name="Freeform 155"/>
            <p:cNvSpPr>
              <a:spLocks/>
            </p:cNvSpPr>
            <p:nvPr/>
          </p:nvSpPr>
          <p:spPr bwMode="auto">
            <a:xfrm>
              <a:off x="564" y="2768"/>
              <a:ext cx="17" cy="18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85" y="0"/>
                </a:cxn>
                <a:cxn ang="0">
                  <a:pos x="85" y="32"/>
                </a:cxn>
                <a:cxn ang="0">
                  <a:pos x="28" y="32"/>
                </a:cxn>
                <a:cxn ang="0">
                  <a:pos x="28" y="91"/>
                </a:cxn>
                <a:cxn ang="0">
                  <a:pos x="0" y="91"/>
                </a:cxn>
              </a:cxnLst>
              <a:rect l="0" t="0" r="r" b="b"/>
              <a:pathLst>
                <a:path w="85" h="91">
                  <a:moveTo>
                    <a:pt x="0" y="91"/>
                  </a:moveTo>
                  <a:lnTo>
                    <a:pt x="0" y="0"/>
                  </a:lnTo>
                  <a:lnTo>
                    <a:pt x="85" y="0"/>
                  </a:lnTo>
                  <a:lnTo>
                    <a:pt x="85" y="32"/>
                  </a:lnTo>
                  <a:lnTo>
                    <a:pt x="28" y="32"/>
                  </a:lnTo>
                  <a:lnTo>
                    <a:pt x="28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2" name="Freeform 156"/>
            <p:cNvSpPr>
              <a:spLocks/>
            </p:cNvSpPr>
            <p:nvPr/>
          </p:nvSpPr>
          <p:spPr bwMode="auto">
            <a:xfrm>
              <a:off x="659" y="2755"/>
              <a:ext cx="5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77"/>
                </a:cxn>
                <a:cxn ang="0">
                  <a:pos x="246" y="369"/>
                </a:cxn>
                <a:cxn ang="0">
                  <a:pos x="0" y="52"/>
                </a:cxn>
                <a:cxn ang="0">
                  <a:pos x="0" y="0"/>
                </a:cxn>
              </a:cxnLst>
              <a:rect l="0" t="0" r="r" b="b"/>
              <a:pathLst>
                <a:path w="288" h="377">
                  <a:moveTo>
                    <a:pt x="0" y="0"/>
                  </a:moveTo>
                  <a:lnTo>
                    <a:pt x="288" y="377"/>
                  </a:lnTo>
                  <a:lnTo>
                    <a:pt x="246" y="369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3" name="Freeform 157"/>
            <p:cNvSpPr>
              <a:spLocks/>
            </p:cNvSpPr>
            <p:nvPr/>
          </p:nvSpPr>
          <p:spPr bwMode="auto">
            <a:xfrm>
              <a:off x="535" y="2798"/>
              <a:ext cx="45" cy="8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155"/>
                </a:cxn>
                <a:cxn ang="0">
                  <a:pos x="0" y="415"/>
                </a:cxn>
                <a:cxn ang="0">
                  <a:pos x="225" y="415"/>
                </a:cxn>
                <a:cxn ang="0">
                  <a:pos x="225" y="103"/>
                </a:cxn>
                <a:cxn ang="0">
                  <a:pos x="169" y="0"/>
                </a:cxn>
              </a:cxnLst>
              <a:rect l="0" t="0" r="r" b="b"/>
              <a:pathLst>
                <a:path w="225" h="415">
                  <a:moveTo>
                    <a:pt x="169" y="0"/>
                  </a:moveTo>
                  <a:lnTo>
                    <a:pt x="0" y="155"/>
                  </a:lnTo>
                  <a:lnTo>
                    <a:pt x="0" y="415"/>
                  </a:lnTo>
                  <a:lnTo>
                    <a:pt x="225" y="415"/>
                  </a:lnTo>
                  <a:lnTo>
                    <a:pt x="225" y="10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4" name="Rectangle 158"/>
            <p:cNvSpPr>
              <a:spLocks noChangeArrowheads="1"/>
            </p:cNvSpPr>
            <p:nvPr/>
          </p:nvSpPr>
          <p:spPr bwMode="auto">
            <a:xfrm>
              <a:off x="525" y="2921"/>
              <a:ext cx="313" cy="10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5" name="Rectangle 159"/>
            <p:cNvSpPr>
              <a:spLocks noChangeArrowheads="1"/>
            </p:cNvSpPr>
            <p:nvPr/>
          </p:nvSpPr>
          <p:spPr bwMode="auto">
            <a:xfrm>
              <a:off x="525" y="2902"/>
              <a:ext cx="313" cy="17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6" name="Rectangle 160"/>
            <p:cNvSpPr>
              <a:spLocks noChangeArrowheads="1"/>
            </p:cNvSpPr>
            <p:nvPr/>
          </p:nvSpPr>
          <p:spPr bwMode="auto">
            <a:xfrm>
              <a:off x="525" y="2882"/>
              <a:ext cx="313" cy="18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7" name="Rectangle 161"/>
            <p:cNvSpPr>
              <a:spLocks noChangeArrowheads="1"/>
            </p:cNvSpPr>
            <p:nvPr/>
          </p:nvSpPr>
          <p:spPr bwMode="auto">
            <a:xfrm>
              <a:off x="797" y="2866"/>
              <a:ext cx="32" cy="8"/>
            </a:xfrm>
            <a:prstGeom prst="rect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8" name="Oval 162"/>
            <p:cNvSpPr>
              <a:spLocks noChangeArrowheads="1"/>
            </p:cNvSpPr>
            <p:nvPr/>
          </p:nvSpPr>
          <p:spPr bwMode="auto">
            <a:xfrm>
              <a:off x="557" y="2788"/>
              <a:ext cx="18" cy="16"/>
            </a:xfrm>
            <a:prstGeom prst="ellipse">
              <a:avLst/>
            </a:prstGeom>
            <a:solidFill>
              <a:srgbClr val="9F9F9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19" name="Rectangle 163"/>
            <p:cNvSpPr>
              <a:spLocks noChangeArrowheads="1"/>
            </p:cNvSpPr>
            <p:nvPr/>
          </p:nvSpPr>
          <p:spPr bwMode="auto">
            <a:xfrm>
              <a:off x="637" y="2747"/>
              <a:ext cx="21" cy="19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0" name="Freeform 164"/>
            <p:cNvSpPr>
              <a:spLocks/>
            </p:cNvSpPr>
            <p:nvPr/>
          </p:nvSpPr>
          <p:spPr bwMode="auto">
            <a:xfrm>
              <a:off x="625" y="2735"/>
              <a:ext cx="90" cy="83"/>
            </a:xfrm>
            <a:custGeom>
              <a:avLst/>
              <a:gdLst/>
              <a:ahLst/>
              <a:cxnLst>
                <a:cxn ang="0">
                  <a:pos x="56" y="414"/>
                </a:cxn>
                <a:cxn ang="0">
                  <a:pos x="56" y="52"/>
                </a:cxn>
                <a:cxn ang="0">
                  <a:pos x="450" y="52"/>
                </a:cxn>
                <a:cxn ang="0">
                  <a:pos x="450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56" y="414"/>
                </a:cxn>
              </a:cxnLst>
              <a:rect l="0" t="0" r="r" b="b"/>
              <a:pathLst>
                <a:path w="450" h="414">
                  <a:moveTo>
                    <a:pt x="56" y="414"/>
                  </a:moveTo>
                  <a:lnTo>
                    <a:pt x="56" y="52"/>
                  </a:lnTo>
                  <a:lnTo>
                    <a:pt x="450" y="52"/>
                  </a:lnTo>
                  <a:lnTo>
                    <a:pt x="450" y="0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56" y="4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1" name="Oval 165"/>
            <p:cNvSpPr>
              <a:spLocks noChangeArrowheads="1"/>
            </p:cNvSpPr>
            <p:nvPr/>
          </p:nvSpPr>
          <p:spPr bwMode="auto">
            <a:xfrm>
              <a:off x="560" y="2658"/>
              <a:ext cx="88" cy="79"/>
            </a:xfrm>
            <a:prstGeom prst="ellipse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2" name="Oval 166"/>
            <p:cNvSpPr>
              <a:spLocks noChangeArrowheads="1"/>
            </p:cNvSpPr>
            <p:nvPr/>
          </p:nvSpPr>
          <p:spPr bwMode="auto">
            <a:xfrm>
              <a:off x="552" y="2658"/>
              <a:ext cx="87" cy="79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3" name="Rectangle 167"/>
            <p:cNvSpPr>
              <a:spLocks noChangeArrowheads="1"/>
            </p:cNvSpPr>
            <p:nvPr/>
          </p:nvSpPr>
          <p:spPr bwMode="auto">
            <a:xfrm>
              <a:off x="592" y="2819"/>
              <a:ext cx="32" cy="81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4" name="Line 168"/>
            <p:cNvSpPr>
              <a:spLocks noChangeShapeType="1"/>
            </p:cNvSpPr>
            <p:nvPr/>
          </p:nvSpPr>
          <p:spPr bwMode="auto">
            <a:xfrm>
              <a:off x="591" y="283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5" name="Line 169"/>
            <p:cNvSpPr>
              <a:spLocks noChangeShapeType="1"/>
            </p:cNvSpPr>
            <p:nvPr/>
          </p:nvSpPr>
          <p:spPr bwMode="auto">
            <a:xfrm>
              <a:off x="591" y="287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6" name="Line 170"/>
            <p:cNvSpPr>
              <a:spLocks noChangeShapeType="1"/>
            </p:cNvSpPr>
            <p:nvPr/>
          </p:nvSpPr>
          <p:spPr bwMode="auto">
            <a:xfrm>
              <a:off x="591" y="286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7" name="Line 171"/>
            <p:cNvSpPr>
              <a:spLocks noChangeShapeType="1"/>
            </p:cNvSpPr>
            <p:nvPr/>
          </p:nvSpPr>
          <p:spPr bwMode="auto">
            <a:xfrm>
              <a:off x="591" y="2850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8" name="Line 172"/>
            <p:cNvSpPr>
              <a:spLocks noChangeShapeType="1"/>
            </p:cNvSpPr>
            <p:nvPr/>
          </p:nvSpPr>
          <p:spPr bwMode="auto">
            <a:xfrm>
              <a:off x="591" y="2829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29" name="Line 173"/>
            <p:cNvSpPr>
              <a:spLocks noChangeShapeType="1"/>
            </p:cNvSpPr>
            <p:nvPr/>
          </p:nvSpPr>
          <p:spPr bwMode="auto">
            <a:xfrm>
              <a:off x="591" y="288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0" name="Line 174"/>
            <p:cNvSpPr>
              <a:spLocks noChangeShapeType="1"/>
            </p:cNvSpPr>
            <p:nvPr/>
          </p:nvSpPr>
          <p:spPr bwMode="auto">
            <a:xfrm>
              <a:off x="591" y="2891"/>
              <a:ext cx="3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1" name="Rectangle 175"/>
            <p:cNvSpPr>
              <a:spLocks noChangeArrowheads="1"/>
            </p:cNvSpPr>
            <p:nvPr/>
          </p:nvSpPr>
          <p:spPr bwMode="auto">
            <a:xfrm>
              <a:off x="807" y="2840"/>
              <a:ext cx="9" cy="19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2" name="Freeform 176"/>
            <p:cNvSpPr>
              <a:spLocks/>
            </p:cNvSpPr>
            <p:nvPr/>
          </p:nvSpPr>
          <p:spPr bwMode="auto">
            <a:xfrm>
              <a:off x="743" y="2627"/>
              <a:ext cx="26" cy="4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68"/>
                </a:cxn>
                <a:cxn ang="0">
                  <a:pos x="21" y="201"/>
                </a:cxn>
                <a:cxn ang="0">
                  <a:pos x="128" y="7"/>
                </a:cxn>
                <a:cxn ang="0">
                  <a:pos x="107" y="0"/>
                </a:cxn>
              </a:cxnLst>
              <a:rect l="0" t="0" r="r" b="b"/>
              <a:pathLst>
                <a:path w="128" h="201">
                  <a:moveTo>
                    <a:pt x="107" y="0"/>
                  </a:moveTo>
                  <a:lnTo>
                    <a:pt x="0" y="168"/>
                  </a:lnTo>
                  <a:lnTo>
                    <a:pt x="21" y="201"/>
                  </a:lnTo>
                  <a:lnTo>
                    <a:pt x="128" y="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3" name="Freeform 177"/>
            <p:cNvSpPr>
              <a:spLocks/>
            </p:cNvSpPr>
            <p:nvPr/>
          </p:nvSpPr>
          <p:spPr bwMode="auto">
            <a:xfrm>
              <a:off x="712" y="2610"/>
              <a:ext cx="50" cy="12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33"/>
                </a:cxn>
                <a:cxn ang="0">
                  <a:pos x="36" y="59"/>
                </a:cxn>
                <a:cxn ang="0">
                  <a:pos x="248" y="20"/>
                </a:cxn>
                <a:cxn ang="0">
                  <a:pos x="240" y="0"/>
                </a:cxn>
              </a:cxnLst>
              <a:rect l="0" t="0" r="r" b="b"/>
              <a:pathLst>
                <a:path w="248" h="59">
                  <a:moveTo>
                    <a:pt x="240" y="0"/>
                  </a:moveTo>
                  <a:lnTo>
                    <a:pt x="0" y="33"/>
                  </a:lnTo>
                  <a:lnTo>
                    <a:pt x="36" y="59"/>
                  </a:lnTo>
                  <a:lnTo>
                    <a:pt x="248" y="2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4" name="Freeform 178"/>
            <p:cNvSpPr>
              <a:spLocks/>
            </p:cNvSpPr>
            <p:nvPr/>
          </p:nvSpPr>
          <p:spPr bwMode="auto">
            <a:xfrm>
              <a:off x="600" y="2517"/>
              <a:ext cx="185" cy="267"/>
            </a:xfrm>
            <a:custGeom>
              <a:avLst/>
              <a:gdLst/>
              <a:ahLst/>
              <a:cxnLst>
                <a:cxn ang="0">
                  <a:pos x="29" y="48"/>
                </a:cxn>
                <a:cxn ang="0">
                  <a:pos x="15" y="87"/>
                </a:cxn>
                <a:cxn ang="0">
                  <a:pos x="3" y="136"/>
                </a:cxn>
                <a:cxn ang="0">
                  <a:pos x="0" y="187"/>
                </a:cxn>
                <a:cxn ang="0">
                  <a:pos x="0" y="239"/>
                </a:cxn>
                <a:cxn ang="0">
                  <a:pos x="11" y="307"/>
                </a:cxn>
                <a:cxn ang="0">
                  <a:pos x="22" y="391"/>
                </a:cxn>
                <a:cxn ang="0">
                  <a:pos x="43" y="485"/>
                </a:cxn>
                <a:cxn ang="0">
                  <a:pos x="78" y="593"/>
                </a:cxn>
                <a:cxn ang="0">
                  <a:pos x="131" y="696"/>
                </a:cxn>
                <a:cxn ang="0">
                  <a:pos x="215" y="819"/>
                </a:cxn>
                <a:cxn ang="0">
                  <a:pos x="300" y="935"/>
                </a:cxn>
                <a:cxn ang="0">
                  <a:pos x="370" y="1013"/>
                </a:cxn>
                <a:cxn ang="0">
                  <a:pos x="469" y="1107"/>
                </a:cxn>
                <a:cxn ang="0">
                  <a:pos x="571" y="1184"/>
                </a:cxn>
                <a:cxn ang="0">
                  <a:pos x="662" y="1246"/>
                </a:cxn>
                <a:cxn ang="0">
                  <a:pos x="729" y="1284"/>
                </a:cxn>
                <a:cxn ang="0">
                  <a:pos x="796" y="1314"/>
                </a:cxn>
                <a:cxn ang="0">
                  <a:pos x="850" y="1333"/>
                </a:cxn>
                <a:cxn ang="0">
                  <a:pos x="892" y="1333"/>
                </a:cxn>
                <a:cxn ang="0">
                  <a:pos x="924" y="1317"/>
                </a:cxn>
                <a:cxn ang="0">
                  <a:pos x="61" y="0"/>
                </a:cxn>
                <a:cxn ang="0">
                  <a:pos x="29" y="48"/>
                </a:cxn>
              </a:cxnLst>
              <a:rect l="0" t="0" r="r" b="b"/>
              <a:pathLst>
                <a:path w="924" h="1333">
                  <a:moveTo>
                    <a:pt x="29" y="48"/>
                  </a:moveTo>
                  <a:lnTo>
                    <a:pt x="15" y="87"/>
                  </a:lnTo>
                  <a:lnTo>
                    <a:pt x="3" y="136"/>
                  </a:lnTo>
                  <a:lnTo>
                    <a:pt x="0" y="187"/>
                  </a:lnTo>
                  <a:lnTo>
                    <a:pt x="0" y="239"/>
                  </a:lnTo>
                  <a:lnTo>
                    <a:pt x="11" y="307"/>
                  </a:lnTo>
                  <a:lnTo>
                    <a:pt x="22" y="391"/>
                  </a:lnTo>
                  <a:lnTo>
                    <a:pt x="43" y="485"/>
                  </a:lnTo>
                  <a:lnTo>
                    <a:pt x="78" y="593"/>
                  </a:lnTo>
                  <a:lnTo>
                    <a:pt x="131" y="696"/>
                  </a:lnTo>
                  <a:lnTo>
                    <a:pt x="215" y="819"/>
                  </a:lnTo>
                  <a:lnTo>
                    <a:pt x="300" y="935"/>
                  </a:lnTo>
                  <a:lnTo>
                    <a:pt x="370" y="1013"/>
                  </a:lnTo>
                  <a:lnTo>
                    <a:pt x="469" y="1107"/>
                  </a:lnTo>
                  <a:lnTo>
                    <a:pt x="571" y="1184"/>
                  </a:lnTo>
                  <a:lnTo>
                    <a:pt x="662" y="1246"/>
                  </a:lnTo>
                  <a:lnTo>
                    <a:pt x="729" y="1284"/>
                  </a:lnTo>
                  <a:lnTo>
                    <a:pt x="796" y="1314"/>
                  </a:lnTo>
                  <a:lnTo>
                    <a:pt x="850" y="1333"/>
                  </a:lnTo>
                  <a:lnTo>
                    <a:pt x="892" y="1333"/>
                  </a:lnTo>
                  <a:lnTo>
                    <a:pt x="924" y="1317"/>
                  </a:lnTo>
                  <a:lnTo>
                    <a:pt x="61" y="0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80808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5" name="Freeform 179"/>
            <p:cNvSpPr>
              <a:spLocks/>
            </p:cNvSpPr>
            <p:nvPr/>
          </p:nvSpPr>
          <p:spPr bwMode="auto">
            <a:xfrm>
              <a:off x="611" y="2517"/>
              <a:ext cx="174" cy="26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25"/>
                </a:cxn>
                <a:cxn ang="0">
                  <a:pos x="0" y="84"/>
                </a:cxn>
                <a:cxn ang="0">
                  <a:pos x="3" y="152"/>
                </a:cxn>
                <a:cxn ang="0">
                  <a:pos x="10" y="207"/>
                </a:cxn>
                <a:cxn ang="0">
                  <a:pos x="21" y="278"/>
                </a:cxn>
                <a:cxn ang="0">
                  <a:pos x="35" y="362"/>
                </a:cxn>
                <a:cxn ang="0">
                  <a:pos x="56" y="449"/>
                </a:cxn>
                <a:cxn ang="0">
                  <a:pos x="98" y="560"/>
                </a:cxn>
                <a:cxn ang="0">
                  <a:pos x="161" y="686"/>
                </a:cxn>
                <a:cxn ang="0">
                  <a:pos x="232" y="790"/>
                </a:cxn>
                <a:cxn ang="0">
                  <a:pos x="316" y="899"/>
                </a:cxn>
                <a:cxn ang="0">
                  <a:pos x="394" y="984"/>
                </a:cxn>
                <a:cxn ang="0">
                  <a:pos x="454" y="1041"/>
                </a:cxn>
                <a:cxn ang="0">
                  <a:pos x="510" y="1093"/>
                </a:cxn>
                <a:cxn ang="0">
                  <a:pos x="570" y="1145"/>
                </a:cxn>
                <a:cxn ang="0">
                  <a:pos x="637" y="1196"/>
                </a:cxn>
                <a:cxn ang="0">
                  <a:pos x="682" y="1229"/>
                </a:cxn>
                <a:cxn ang="0">
                  <a:pos x="732" y="1258"/>
                </a:cxn>
                <a:cxn ang="0">
                  <a:pos x="786" y="1286"/>
                </a:cxn>
                <a:cxn ang="0">
                  <a:pos x="831" y="1313"/>
                </a:cxn>
                <a:cxn ang="0">
                  <a:pos x="860" y="1320"/>
                </a:cxn>
                <a:cxn ang="0">
                  <a:pos x="870" y="1300"/>
                </a:cxn>
                <a:cxn ang="0">
                  <a:pos x="868" y="1273"/>
                </a:cxn>
                <a:cxn ang="0">
                  <a:pos x="861" y="1242"/>
                </a:cxn>
                <a:cxn ang="0">
                  <a:pos x="849" y="1187"/>
                </a:cxn>
                <a:cxn ang="0">
                  <a:pos x="835" y="1115"/>
                </a:cxn>
                <a:cxn ang="0">
                  <a:pos x="817" y="1048"/>
                </a:cxn>
                <a:cxn ang="0">
                  <a:pos x="796" y="970"/>
                </a:cxn>
                <a:cxn ang="0">
                  <a:pos x="768" y="887"/>
                </a:cxn>
                <a:cxn ang="0">
                  <a:pos x="736" y="821"/>
                </a:cxn>
                <a:cxn ang="0">
                  <a:pos x="711" y="764"/>
                </a:cxn>
                <a:cxn ang="0">
                  <a:pos x="669" y="688"/>
                </a:cxn>
                <a:cxn ang="0">
                  <a:pos x="630" y="621"/>
                </a:cxn>
                <a:cxn ang="0">
                  <a:pos x="581" y="549"/>
                </a:cxn>
                <a:cxn ang="0">
                  <a:pos x="506" y="459"/>
                </a:cxn>
                <a:cxn ang="0">
                  <a:pos x="454" y="394"/>
                </a:cxn>
                <a:cxn ang="0">
                  <a:pos x="377" y="306"/>
                </a:cxn>
                <a:cxn ang="0">
                  <a:pos x="306" y="242"/>
                </a:cxn>
                <a:cxn ang="0">
                  <a:pos x="235" y="176"/>
                </a:cxn>
                <a:cxn ang="0">
                  <a:pos x="183" y="129"/>
                </a:cxn>
                <a:cxn ang="0">
                  <a:pos x="126" y="79"/>
                </a:cxn>
                <a:cxn ang="0">
                  <a:pos x="84" y="45"/>
                </a:cxn>
                <a:cxn ang="0">
                  <a:pos x="42" y="13"/>
                </a:cxn>
                <a:cxn ang="0">
                  <a:pos x="7" y="0"/>
                </a:cxn>
              </a:cxnLst>
              <a:rect l="0" t="0" r="r" b="b"/>
              <a:pathLst>
                <a:path w="870" h="1320">
                  <a:moveTo>
                    <a:pt x="7" y="0"/>
                  </a:moveTo>
                  <a:lnTo>
                    <a:pt x="0" y="25"/>
                  </a:lnTo>
                  <a:lnTo>
                    <a:pt x="0" y="84"/>
                  </a:lnTo>
                  <a:lnTo>
                    <a:pt x="3" y="152"/>
                  </a:lnTo>
                  <a:lnTo>
                    <a:pt x="10" y="207"/>
                  </a:lnTo>
                  <a:lnTo>
                    <a:pt x="21" y="278"/>
                  </a:lnTo>
                  <a:lnTo>
                    <a:pt x="35" y="362"/>
                  </a:lnTo>
                  <a:lnTo>
                    <a:pt x="56" y="449"/>
                  </a:lnTo>
                  <a:lnTo>
                    <a:pt x="98" y="560"/>
                  </a:lnTo>
                  <a:lnTo>
                    <a:pt x="161" y="686"/>
                  </a:lnTo>
                  <a:lnTo>
                    <a:pt x="232" y="790"/>
                  </a:lnTo>
                  <a:lnTo>
                    <a:pt x="316" y="899"/>
                  </a:lnTo>
                  <a:lnTo>
                    <a:pt x="394" y="984"/>
                  </a:lnTo>
                  <a:lnTo>
                    <a:pt x="454" y="1041"/>
                  </a:lnTo>
                  <a:lnTo>
                    <a:pt x="510" y="1093"/>
                  </a:lnTo>
                  <a:lnTo>
                    <a:pt x="570" y="1145"/>
                  </a:lnTo>
                  <a:lnTo>
                    <a:pt x="637" y="1196"/>
                  </a:lnTo>
                  <a:lnTo>
                    <a:pt x="682" y="1229"/>
                  </a:lnTo>
                  <a:lnTo>
                    <a:pt x="732" y="1258"/>
                  </a:lnTo>
                  <a:lnTo>
                    <a:pt x="786" y="1286"/>
                  </a:lnTo>
                  <a:lnTo>
                    <a:pt x="831" y="1313"/>
                  </a:lnTo>
                  <a:lnTo>
                    <a:pt x="860" y="1320"/>
                  </a:lnTo>
                  <a:lnTo>
                    <a:pt x="870" y="1300"/>
                  </a:lnTo>
                  <a:lnTo>
                    <a:pt x="868" y="1273"/>
                  </a:lnTo>
                  <a:lnTo>
                    <a:pt x="861" y="1242"/>
                  </a:lnTo>
                  <a:lnTo>
                    <a:pt x="849" y="1187"/>
                  </a:lnTo>
                  <a:lnTo>
                    <a:pt x="835" y="1115"/>
                  </a:lnTo>
                  <a:lnTo>
                    <a:pt x="817" y="1048"/>
                  </a:lnTo>
                  <a:lnTo>
                    <a:pt x="796" y="970"/>
                  </a:lnTo>
                  <a:lnTo>
                    <a:pt x="768" y="887"/>
                  </a:lnTo>
                  <a:lnTo>
                    <a:pt x="736" y="821"/>
                  </a:lnTo>
                  <a:lnTo>
                    <a:pt x="711" y="764"/>
                  </a:lnTo>
                  <a:lnTo>
                    <a:pt x="669" y="688"/>
                  </a:lnTo>
                  <a:lnTo>
                    <a:pt x="630" y="621"/>
                  </a:lnTo>
                  <a:lnTo>
                    <a:pt x="581" y="549"/>
                  </a:lnTo>
                  <a:lnTo>
                    <a:pt x="506" y="459"/>
                  </a:lnTo>
                  <a:lnTo>
                    <a:pt x="454" y="394"/>
                  </a:lnTo>
                  <a:lnTo>
                    <a:pt x="377" y="306"/>
                  </a:lnTo>
                  <a:lnTo>
                    <a:pt x="306" y="242"/>
                  </a:lnTo>
                  <a:lnTo>
                    <a:pt x="235" y="176"/>
                  </a:lnTo>
                  <a:lnTo>
                    <a:pt x="183" y="129"/>
                  </a:lnTo>
                  <a:lnTo>
                    <a:pt x="126" y="79"/>
                  </a:lnTo>
                  <a:lnTo>
                    <a:pt x="84" y="45"/>
                  </a:lnTo>
                  <a:lnTo>
                    <a:pt x="42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6" name="Freeform 180"/>
            <p:cNvSpPr>
              <a:spLocks/>
            </p:cNvSpPr>
            <p:nvPr/>
          </p:nvSpPr>
          <p:spPr bwMode="auto">
            <a:xfrm>
              <a:off x="617" y="2584"/>
              <a:ext cx="17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7" y="32"/>
                </a:cxn>
                <a:cxn ang="0">
                  <a:pos x="850" y="58"/>
                </a:cxn>
                <a:cxn ang="0">
                  <a:pos x="4" y="26"/>
                </a:cxn>
                <a:cxn ang="0">
                  <a:pos x="0" y="0"/>
                </a:cxn>
              </a:cxnLst>
              <a:rect l="0" t="0" r="r" b="b"/>
              <a:pathLst>
                <a:path w="857" h="58">
                  <a:moveTo>
                    <a:pt x="0" y="0"/>
                  </a:moveTo>
                  <a:lnTo>
                    <a:pt x="857" y="32"/>
                  </a:lnTo>
                  <a:lnTo>
                    <a:pt x="850" y="58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7" name="Freeform 181"/>
            <p:cNvSpPr>
              <a:spLocks/>
            </p:cNvSpPr>
            <p:nvPr/>
          </p:nvSpPr>
          <p:spPr bwMode="auto">
            <a:xfrm>
              <a:off x="735" y="2619"/>
              <a:ext cx="61" cy="138"/>
            </a:xfrm>
            <a:custGeom>
              <a:avLst/>
              <a:gdLst/>
              <a:ahLst/>
              <a:cxnLst>
                <a:cxn ang="0">
                  <a:pos x="269" y="14"/>
                </a:cxn>
                <a:cxn ang="0">
                  <a:pos x="0" y="674"/>
                </a:cxn>
                <a:cxn ang="0">
                  <a:pos x="25" y="690"/>
                </a:cxn>
                <a:cxn ang="0">
                  <a:pos x="304" y="0"/>
                </a:cxn>
                <a:cxn ang="0">
                  <a:pos x="269" y="14"/>
                </a:cxn>
              </a:cxnLst>
              <a:rect l="0" t="0" r="r" b="b"/>
              <a:pathLst>
                <a:path w="304" h="690">
                  <a:moveTo>
                    <a:pt x="269" y="14"/>
                  </a:moveTo>
                  <a:lnTo>
                    <a:pt x="0" y="674"/>
                  </a:lnTo>
                  <a:lnTo>
                    <a:pt x="25" y="690"/>
                  </a:lnTo>
                  <a:lnTo>
                    <a:pt x="304" y="0"/>
                  </a:lnTo>
                  <a:lnTo>
                    <a:pt x="269" y="14"/>
                  </a:lnTo>
                  <a:close/>
                </a:path>
              </a:pathLst>
            </a:custGeom>
            <a:solidFill>
              <a:srgbClr val="DFD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8" name="Freeform 182"/>
            <p:cNvSpPr>
              <a:spLocks/>
            </p:cNvSpPr>
            <p:nvPr/>
          </p:nvSpPr>
          <p:spPr bwMode="auto">
            <a:xfrm>
              <a:off x="756" y="2592"/>
              <a:ext cx="50" cy="38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" y="58"/>
                </a:cxn>
                <a:cxn ang="0">
                  <a:pos x="3" y="68"/>
                </a:cxn>
                <a:cxn ang="0">
                  <a:pos x="0" y="87"/>
                </a:cxn>
                <a:cxn ang="0">
                  <a:pos x="2" y="114"/>
                </a:cxn>
                <a:cxn ang="0">
                  <a:pos x="4" y="130"/>
                </a:cxn>
                <a:cxn ang="0">
                  <a:pos x="15" y="154"/>
                </a:cxn>
                <a:cxn ang="0">
                  <a:pos x="32" y="172"/>
                </a:cxn>
                <a:cxn ang="0">
                  <a:pos x="57" y="185"/>
                </a:cxn>
                <a:cxn ang="0">
                  <a:pos x="71" y="188"/>
                </a:cxn>
                <a:cxn ang="0">
                  <a:pos x="85" y="188"/>
                </a:cxn>
                <a:cxn ang="0">
                  <a:pos x="251" y="116"/>
                </a:cxn>
                <a:cxn ang="0">
                  <a:pos x="219" y="94"/>
                </a:cxn>
                <a:cxn ang="0">
                  <a:pos x="201" y="71"/>
                </a:cxn>
                <a:cxn ang="0">
                  <a:pos x="187" y="0"/>
                </a:cxn>
              </a:cxnLst>
              <a:rect l="0" t="0" r="r" b="b"/>
              <a:pathLst>
                <a:path w="251" h="188">
                  <a:moveTo>
                    <a:pt x="187" y="0"/>
                  </a:moveTo>
                  <a:lnTo>
                    <a:pt x="10" y="58"/>
                  </a:lnTo>
                  <a:lnTo>
                    <a:pt x="3" y="68"/>
                  </a:lnTo>
                  <a:lnTo>
                    <a:pt x="0" y="87"/>
                  </a:lnTo>
                  <a:lnTo>
                    <a:pt x="2" y="114"/>
                  </a:lnTo>
                  <a:lnTo>
                    <a:pt x="4" y="130"/>
                  </a:lnTo>
                  <a:lnTo>
                    <a:pt x="15" y="154"/>
                  </a:lnTo>
                  <a:lnTo>
                    <a:pt x="32" y="172"/>
                  </a:lnTo>
                  <a:lnTo>
                    <a:pt x="57" y="185"/>
                  </a:lnTo>
                  <a:lnTo>
                    <a:pt x="71" y="188"/>
                  </a:lnTo>
                  <a:lnTo>
                    <a:pt x="85" y="188"/>
                  </a:lnTo>
                  <a:lnTo>
                    <a:pt x="251" y="116"/>
                  </a:lnTo>
                  <a:lnTo>
                    <a:pt x="219" y="94"/>
                  </a:lnTo>
                  <a:lnTo>
                    <a:pt x="201" y="7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BFBFD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39" name="Freeform 183"/>
            <p:cNvSpPr>
              <a:spLocks/>
            </p:cNvSpPr>
            <p:nvPr/>
          </p:nvSpPr>
          <p:spPr bwMode="auto">
            <a:xfrm>
              <a:off x="785" y="2587"/>
              <a:ext cx="28" cy="36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75" y="15"/>
                </a:cxn>
                <a:cxn ang="0">
                  <a:pos x="61" y="5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13" y="12"/>
                </a:cxn>
                <a:cxn ang="0">
                  <a:pos x="5" y="26"/>
                </a:cxn>
                <a:cxn ang="0">
                  <a:pos x="0" y="47"/>
                </a:cxn>
                <a:cxn ang="0">
                  <a:pos x="1" y="59"/>
                </a:cxn>
                <a:cxn ang="0">
                  <a:pos x="4" y="75"/>
                </a:cxn>
                <a:cxn ang="0">
                  <a:pos x="9" y="99"/>
                </a:cxn>
                <a:cxn ang="0">
                  <a:pos x="20" y="119"/>
                </a:cxn>
                <a:cxn ang="0">
                  <a:pos x="32" y="136"/>
                </a:cxn>
                <a:cxn ang="0">
                  <a:pos x="45" y="151"/>
                </a:cxn>
                <a:cxn ang="0">
                  <a:pos x="59" y="164"/>
                </a:cxn>
                <a:cxn ang="0">
                  <a:pos x="76" y="171"/>
                </a:cxn>
                <a:cxn ang="0">
                  <a:pos x="97" y="177"/>
                </a:cxn>
                <a:cxn ang="0">
                  <a:pos x="115" y="177"/>
                </a:cxn>
                <a:cxn ang="0">
                  <a:pos x="131" y="168"/>
                </a:cxn>
                <a:cxn ang="0">
                  <a:pos x="139" y="154"/>
                </a:cxn>
                <a:cxn ang="0">
                  <a:pos x="140" y="135"/>
                </a:cxn>
                <a:cxn ang="0">
                  <a:pos x="135" y="113"/>
                </a:cxn>
                <a:cxn ang="0">
                  <a:pos x="124" y="84"/>
                </a:cxn>
                <a:cxn ang="0">
                  <a:pos x="100" y="47"/>
                </a:cxn>
                <a:cxn ang="0">
                  <a:pos x="82" y="26"/>
                </a:cxn>
              </a:cxnLst>
              <a:rect l="0" t="0" r="r" b="b"/>
              <a:pathLst>
                <a:path w="140" h="177">
                  <a:moveTo>
                    <a:pt x="82" y="26"/>
                  </a:moveTo>
                  <a:lnTo>
                    <a:pt x="75" y="15"/>
                  </a:lnTo>
                  <a:lnTo>
                    <a:pt x="61" y="5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3" y="12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1" y="59"/>
                  </a:lnTo>
                  <a:lnTo>
                    <a:pt x="4" y="75"/>
                  </a:lnTo>
                  <a:lnTo>
                    <a:pt x="9" y="99"/>
                  </a:lnTo>
                  <a:lnTo>
                    <a:pt x="20" y="119"/>
                  </a:lnTo>
                  <a:lnTo>
                    <a:pt x="32" y="136"/>
                  </a:lnTo>
                  <a:lnTo>
                    <a:pt x="45" y="151"/>
                  </a:lnTo>
                  <a:lnTo>
                    <a:pt x="59" y="164"/>
                  </a:lnTo>
                  <a:lnTo>
                    <a:pt x="76" y="171"/>
                  </a:lnTo>
                  <a:lnTo>
                    <a:pt x="97" y="177"/>
                  </a:lnTo>
                  <a:lnTo>
                    <a:pt x="115" y="177"/>
                  </a:lnTo>
                  <a:lnTo>
                    <a:pt x="131" y="168"/>
                  </a:lnTo>
                  <a:lnTo>
                    <a:pt x="139" y="154"/>
                  </a:lnTo>
                  <a:lnTo>
                    <a:pt x="140" y="135"/>
                  </a:lnTo>
                  <a:lnTo>
                    <a:pt x="135" y="113"/>
                  </a:lnTo>
                  <a:lnTo>
                    <a:pt x="124" y="84"/>
                  </a:lnTo>
                  <a:lnTo>
                    <a:pt x="100" y="47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40" name="Freeform 184"/>
            <p:cNvSpPr>
              <a:spLocks/>
            </p:cNvSpPr>
            <p:nvPr/>
          </p:nvSpPr>
          <p:spPr bwMode="auto">
            <a:xfrm>
              <a:off x="793" y="2589"/>
              <a:ext cx="34" cy="25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21" y="3"/>
                </a:cxn>
                <a:cxn ang="0">
                  <a:pos x="146" y="0"/>
                </a:cxn>
                <a:cxn ang="0">
                  <a:pos x="164" y="3"/>
                </a:cxn>
                <a:cxn ang="0">
                  <a:pos x="170" y="9"/>
                </a:cxn>
                <a:cxn ang="0">
                  <a:pos x="171" y="22"/>
                </a:cxn>
                <a:cxn ang="0">
                  <a:pos x="164" y="42"/>
                </a:cxn>
                <a:cxn ang="0">
                  <a:pos x="64" y="126"/>
                </a:cxn>
                <a:cxn ang="0">
                  <a:pos x="50" y="125"/>
                </a:cxn>
                <a:cxn ang="0">
                  <a:pos x="34" y="119"/>
                </a:cxn>
                <a:cxn ang="0">
                  <a:pos x="22" y="109"/>
                </a:cxn>
                <a:cxn ang="0">
                  <a:pos x="8" y="92"/>
                </a:cxn>
                <a:cxn ang="0">
                  <a:pos x="1" y="76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3" y="28"/>
                </a:cxn>
              </a:cxnLst>
              <a:rect l="0" t="0" r="r" b="b"/>
              <a:pathLst>
                <a:path w="171" h="126">
                  <a:moveTo>
                    <a:pt x="13" y="28"/>
                  </a:moveTo>
                  <a:lnTo>
                    <a:pt x="121" y="3"/>
                  </a:lnTo>
                  <a:lnTo>
                    <a:pt x="146" y="0"/>
                  </a:lnTo>
                  <a:lnTo>
                    <a:pt x="164" y="3"/>
                  </a:lnTo>
                  <a:lnTo>
                    <a:pt x="170" y="9"/>
                  </a:lnTo>
                  <a:lnTo>
                    <a:pt x="171" y="22"/>
                  </a:lnTo>
                  <a:lnTo>
                    <a:pt x="164" y="42"/>
                  </a:lnTo>
                  <a:lnTo>
                    <a:pt x="64" y="126"/>
                  </a:lnTo>
                  <a:lnTo>
                    <a:pt x="50" y="125"/>
                  </a:lnTo>
                  <a:lnTo>
                    <a:pt x="34" y="119"/>
                  </a:lnTo>
                  <a:lnTo>
                    <a:pt x="22" y="109"/>
                  </a:lnTo>
                  <a:lnTo>
                    <a:pt x="8" y="92"/>
                  </a:lnTo>
                  <a:lnTo>
                    <a:pt x="1" y="76"/>
                  </a:lnTo>
                  <a:lnTo>
                    <a:pt x="0" y="58"/>
                  </a:lnTo>
                  <a:lnTo>
                    <a:pt x="4" y="41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9F9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41" name="Freeform 185"/>
            <p:cNvSpPr>
              <a:spLocks/>
            </p:cNvSpPr>
            <p:nvPr/>
          </p:nvSpPr>
          <p:spPr bwMode="auto">
            <a:xfrm>
              <a:off x="767" y="2601"/>
              <a:ext cx="14" cy="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1"/>
                </a:cxn>
                <a:cxn ang="0">
                  <a:pos x="0" y="39"/>
                </a:cxn>
                <a:cxn ang="0">
                  <a:pos x="6" y="62"/>
                </a:cxn>
                <a:cxn ang="0">
                  <a:pos x="12" y="81"/>
                </a:cxn>
                <a:cxn ang="0">
                  <a:pos x="27" y="99"/>
                </a:cxn>
                <a:cxn ang="0">
                  <a:pos x="41" y="111"/>
                </a:cxn>
                <a:cxn ang="0">
                  <a:pos x="52" y="118"/>
                </a:cxn>
                <a:cxn ang="0">
                  <a:pos x="63" y="122"/>
                </a:cxn>
                <a:cxn ang="0">
                  <a:pos x="74" y="127"/>
                </a:cxn>
              </a:cxnLst>
              <a:rect l="0" t="0" r="r" b="b"/>
              <a:pathLst>
                <a:path w="74" h="127">
                  <a:moveTo>
                    <a:pt x="5" y="0"/>
                  </a:moveTo>
                  <a:lnTo>
                    <a:pt x="0" y="21"/>
                  </a:lnTo>
                  <a:lnTo>
                    <a:pt x="0" y="39"/>
                  </a:lnTo>
                  <a:lnTo>
                    <a:pt x="6" y="62"/>
                  </a:lnTo>
                  <a:lnTo>
                    <a:pt x="12" y="81"/>
                  </a:lnTo>
                  <a:lnTo>
                    <a:pt x="27" y="99"/>
                  </a:lnTo>
                  <a:lnTo>
                    <a:pt x="41" y="111"/>
                  </a:lnTo>
                  <a:lnTo>
                    <a:pt x="52" y="118"/>
                  </a:lnTo>
                  <a:lnTo>
                    <a:pt x="63" y="122"/>
                  </a:lnTo>
                  <a:lnTo>
                    <a:pt x="74" y="1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42" name="Freeform 186"/>
            <p:cNvSpPr>
              <a:spLocks/>
            </p:cNvSpPr>
            <p:nvPr/>
          </p:nvSpPr>
          <p:spPr bwMode="auto">
            <a:xfrm>
              <a:off x="776" y="2598"/>
              <a:ext cx="15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6" y="61"/>
                </a:cxn>
                <a:cxn ang="0">
                  <a:pos x="12" y="81"/>
                </a:cxn>
                <a:cxn ang="0">
                  <a:pos x="27" y="98"/>
                </a:cxn>
                <a:cxn ang="0">
                  <a:pos x="41" y="111"/>
                </a:cxn>
                <a:cxn ang="0">
                  <a:pos x="52" y="117"/>
                </a:cxn>
                <a:cxn ang="0">
                  <a:pos x="62" y="122"/>
                </a:cxn>
                <a:cxn ang="0">
                  <a:pos x="74" y="127"/>
                </a:cxn>
              </a:cxnLst>
              <a:rect l="0" t="0" r="r" b="b"/>
              <a:pathLst>
                <a:path w="74" h="127">
                  <a:moveTo>
                    <a:pt x="5" y="0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6" y="61"/>
                  </a:lnTo>
                  <a:lnTo>
                    <a:pt x="12" y="81"/>
                  </a:lnTo>
                  <a:lnTo>
                    <a:pt x="27" y="98"/>
                  </a:lnTo>
                  <a:lnTo>
                    <a:pt x="41" y="111"/>
                  </a:lnTo>
                  <a:lnTo>
                    <a:pt x="52" y="117"/>
                  </a:lnTo>
                  <a:lnTo>
                    <a:pt x="62" y="122"/>
                  </a:lnTo>
                  <a:lnTo>
                    <a:pt x="74" y="1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243" name="Freeform 187"/>
          <p:cNvSpPr>
            <a:spLocks/>
          </p:cNvSpPr>
          <p:nvPr/>
        </p:nvSpPr>
        <p:spPr bwMode="auto">
          <a:xfrm>
            <a:off x="3130550" y="4797425"/>
            <a:ext cx="3014663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5" y="0"/>
              </a:cxn>
              <a:cxn ang="0">
                <a:pos x="184" y="4"/>
              </a:cxn>
              <a:cxn ang="0">
                <a:pos x="192" y="8"/>
              </a:cxn>
              <a:cxn ang="0">
                <a:pos x="196" y="8"/>
              </a:cxn>
              <a:cxn ang="0">
                <a:pos x="205" y="8"/>
              </a:cxn>
              <a:cxn ang="0">
                <a:pos x="213" y="4"/>
              </a:cxn>
              <a:cxn ang="0">
                <a:pos x="221" y="4"/>
              </a:cxn>
              <a:cxn ang="0">
                <a:pos x="229" y="0"/>
              </a:cxn>
              <a:cxn ang="0">
                <a:pos x="292" y="0"/>
              </a:cxn>
              <a:cxn ang="0">
                <a:pos x="304" y="0"/>
              </a:cxn>
              <a:cxn ang="0">
                <a:pos x="313" y="0"/>
              </a:cxn>
              <a:cxn ang="0">
                <a:pos x="325" y="0"/>
              </a:cxn>
              <a:cxn ang="0">
                <a:pos x="338" y="0"/>
              </a:cxn>
              <a:cxn ang="0">
                <a:pos x="867" y="0"/>
              </a:cxn>
              <a:cxn ang="0">
                <a:pos x="875" y="4"/>
              </a:cxn>
              <a:cxn ang="0">
                <a:pos x="883" y="4"/>
              </a:cxn>
              <a:cxn ang="0">
                <a:pos x="892" y="0"/>
              </a:cxn>
              <a:cxn ang="0">
                <a:pos x="917" y="0"/>
              </a:cxn>
              <a:cxn ang="0">
                <a:pos x="925" y="0"/>
              </a:cxn>
              <a:cxn ang="0">
                <a:pos x="933" y="0"/>
              </a:cxn>
              <a:cxn ang="0">
                <a:pos x="942" y="0"/>
              </a:cxn>
              <a:cxn ang="0">
                <a:pos x="950" y="0"/>
              </a:cxn>
              <a:cxn ang="0">
                <a:pos x="1533" y="0"/>
              </a:cxn>
              <a:cxn ang="0">
                <a:pos x="1542" y="0"/>
              </a:cxn>
              <a:cxn ang="0">
                <a:pos x="1546" y="0"/>
              </a:cxn>
              <a:cxn ang="0">
                <a:pos x="1554" y="0"/>
              </a:cxn>
              <a:cxn ang="0">
                <a:pos x="1567" y="0"/>
              </a:cxn>
              <a:cxn ang="0">
                <a:pos x="1571" y="0"/>
              </a:cxn>
              <a:cxn ang="0">
                <a:pos x="1575" y="0"/>
              </a:cxn>
              <a:cxn ang="0">
                <a:pos x="1583" y="0"/>
              </a:cxn>
              <a:cxn ang="0">
                <a:pos x="1587" y="0"/>
              </a:cxn>
              <a:cxn ang="0">
                <a:pos x="1646" y="12"/>
              </a:cxn>
            </a:cxnLst>
            <a:rect l="0" t="0" r="r" b="b"/>
            <a:pathLst>
              <a:path w="1646" h="12">
                <a:moveTo>
                  <a:pt x="0" y="12"/>
                </a:moveTo>
                <a:lnTo>
                  <a:pt x="0" y="0"/>
                </a:lnTo>
                <a:lnTo>
                  <a:pt x="171" y="0"/>
                </a:lnTo>
                <a:lnTo>
                  <a:pt x="175" y="0"/>
                </a:lnTo>
                <a:lnTo>
                  <a:pt x="180" y="4"/>
                </a:lnTo>
                <a:lnTo>
                  <a:pt x="184" y="4"/>
                </a:lnTo>
                <a:lnTo>
                  <a:pt x="188" y="4"/>
                </a:lnTo>
                <a:lnTo>
                  <a:pt x="192" y="8"/>
                </a:lnTo>
                <a:lnTo>
                  <a:pt x="196" y="8"/>
                </a:lnTo>
                <a:lnTo>
                  <a:pt x="196" y="8"/>
                </a:lnTo>
                <a:lnTo>
                  <a:pt x="200" y="8"/>
                </a:lnTo>
                <a:lnTo>
                  <a:pt x="205" y="8"/>
                </a:lnTo>
                <a:lnTo>
                  <a:pt x="209" y="8"/>
                </a:lnTo>
                <a:lnTo>
                  <a:pt x="213" y="4"/>
                </a:lnTo>
                <a:lnTo>
                  <a:pt x="217" y="4"/>
                </a:lnTo>
                <a:lnTo>
                  <a:pt x="221" y="4"/>
                </a:lnTo>
                <a:lnTo>
                  <a:pt x="225" y="4"/>
                </a:lnTo>
                <a:lnTo>
                  <a:pt x="229" y="0"/>
                </a:lnTo>
                <a:lnTo>
                  <a:pt x="234" y="0"/>
                </a:lnTo>
                <a:lnTo>
                  <a:pt x="292" y="0"/>
                </a:lnTo>
                <a:lnTo>
                  <a:pt x="296" y="0"/>
                </a:lnTo>
                <a:lnTo>
                  <a:pt x="304" y="0"/>
                </a:lnTo>
                <a:lnTo>
                  <a:pt x="309" y="0"/>
                </a:lnTo>
                <a:lnTo>
                  <a:pt x="313" y="0"/>
                </a:lnTo>
                <a:lnTo>
                  <a:pt x="321" y="0"/>
                </a:lnTo>
                <a:lnTo>
                  <a:pt x="325" y="0"/>
                </a:lnTo>
                <a:lnTo>
                  <a:pt x="329" y="0"/>
                </a:lnTo>
                <a:lnTo>
                  <a:pt x="338" y="0"/>
                </a:lnTo>
                <a:lnTo>
                  <a:pt x="867" y="0"/>
                </a:lnTo>
                <a:lnTo>
                  <a:pt x="867" y="0"/>
                </a:lnTo>
                <a:lnTo>
                  <a:pt x="871" y="0"/>
                </a:lnTo>
                <a:lnTo>
                  <a:pt x="875" y="4"/>
                </a:lnTo>
                <a:lnTo>
                  <a:pt x="879" y="4"/>
                </a:lnTo>
                <a:lnTo>
                  <a:pt x="883" y="4"/>
                </a:lnTo>
                <a:lnTo>
                  <a:pt x="888" y="0"/>
                </a:lnTo>
                <a:lnTo>
                  <a:pt x="892" y="0"/>
                </a:lnTo>
                <a:lnTo>
                  <a:pt x="896" y="0"/>
                </a:lnTo>
                <a:lnTo>
                  <a:pt x="917" y="0"/>
                </a:lnTo>
                <a:lnTo>
                  <a:pt x="921" y="0"/>
                </a:lnTo>
                <a:lnTo>
                  <a:pt x="925" y="0"/>
                </a:lnTo>
                <a:lnTo>
                  <a:pt x="929" y="0"/>
                </a:lnTo>
                <a:lnTo>
                  <a:pt x="933" y="0"/>
                </a:lnTo>
                <a:lnTo>
                  <a:pt x="938" y="0"/>
                </a:lnTo>
                <a:lnTo>
                  <a:pt x="942" y="0"/>
                </a:lnTo>
                <a:lnTo>
                  <a:pt x="946" y="0"/>
                </a:lnTo>
                <a:lnTo>
                  <a:pt x="950" y="0"/>
                </a:lnTo>
                <a:lnTo>
                  <a:pt x="1529" y="0"/>
                </a:lnTo>
                <a:lnTo>
                  <a:pt x="1533" y="0"/>
                </a:lnTo>
                <a:lnTo>
                  <a:pt x="1537" y="0"/>
                </a:lnTo>
                <a:lnTo>
                  <a:pt x="1542" y="0"/>
                </a:lnTo>
                <a:lnTo>
                  <a:pt x="1542" y="0"/>
                </a:lnTo>
                <a:lnTo>
                  <a:pt x="1546" y="0"/>
                </a:lnTo>
                <a:lnTo>
                  <a:pt x="1550" y="0"/>
                </a:lnTo>
                <a:lnTo>
                  <a:pt x="1554" y="0"/>
                </a:lnTo>
                <a:lnTo>
                  <a:pt x="1558" y="0"/>
                </a:lnTo>
                <a:lnTo>
                  <a:pt x="1567" y="0"/>
                </a:lnTo>
                <a:lnTo>
                  <a:pt x="1571" y="0"/>
                </a:lnTo>
                <a:lnTo>
                  <a:pt x="1571" y="0"/>
                </a:lnTo>
                <a:lnTo>
                  <a:pt x="1575" y="0"/>
                </a:lnTo>
                <a:lnTo>
                  <a:pt x="1575" y="0"/>
                </a:lnTo>
                <a:lnTo>
                  <a:pt x="1579" y="0"/>
                </a:lnTo>
                <a:lnTo>
                  <a:pt x="1583" y="0"/>
                </a:lnTo>
                <a:lnTo>
                  <a:pt x="1583" y="0"/>
                </a:lnTo>
                <a:lnTo>
                  <a:pt x="1587" y="0"/>
                </a:lnTo>
                <a:lnTo>
                  <a:pt x="1646" y="0"/>
                </a:lnTo>
                <a:lnTo>
                  <a:pt x="164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2E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4" name="Freeform 188"/>
          <p:cNvSpPr>
            <a:spLocks/>
          </p:cNvSpPr>
          <p:nvPr/>
        </p:nvSpPr>
        <p:spPr bwMode="auto">
          <a:xfrm>
            <a:off x="3121025" y="4730750"/>
            <a:ext cx="3024188" cy="20638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30" y="12"/>
              </a:cxn>
              <a:cxn ang="0">
                <a:pos x="109" y="0"/>
              </a:cxn>
              <a:cxn ang="0">
                <a:pos x="138" y="4"/>
              </a:cxn>
              <a:cxn ang="0">
                <a:pos x="163" y="4"/>
              </a:cxn>
              <a:cxn ang="0">
                <a:pos x="0" y="12"/>
              </a:cxn>
              <a:cxn ang="0">
                <a:pos x="246" y="4"/>
              </a:cxn>
              <a:cxn ang="0">
                <a:pos x="267" y="8"/>
              </a:cxn>
              <a:cxn ang="0">
                <a:pos x="234" y="12"/>
              </a:cxn>
              <a:cxn ang="0">
                <a:pos x="363" y="8"/>
              </a:cxn>
              <a:cxn ang="0">
                <a:pos x="384" y="8"/>
              </a:cxn>
              <a:cxn ang="0">
                <a:pos x="400" y="8"/>
              </a:cxn>
              <a:cxn ang="0">
                <a:pos x="417" y="0"/>
              </a:cxn>
              <a:cxn ang="0">
                <a:pos x="446" y="12"/>
              </a:cxn>
              <a:cxn ang="0">
                <a:pos x="471" y="8"/>
              </a:cxn>
              <a:cxn ang="0">
                <a:pos x="492" y="12"/>
              </a:cxn>
              <a:cxn ang="0">
                <a:pos x="513" y="4"/>
              </a:cxn>
              <a:cxn ang="0">
                <a:pos x="534" y="8"/>
              </a:cxn>
              <a:cxn ang="0">
                <a:pos x="563" y="12"/>
              </a:cxn>
              <a:cxn ang="0">
                <a:pos x="604" y="0"/>
              </a:cxn>
              <a:cxn ang="0">
                <a:pos x="617" y="4"/>
              </a:cxn>
              <a:cxn ang="0">
                <a:pos x="646" y="12"/>
              </a:cxn>
              <a:cxn ang="0">
                <a:pos x="675" y="8"/>
              </a:cxn>
              <a:cxn ang="0">
                <a:pos x="696" y="12"/>
              </a:cxn>
              <a:cxn ang="0">
                <a:pos x="742" y="8"/>
              </a:cxn>
              <a:cxn ang="0">
                <a:pos x="788" y="8"/>
              </a:cxn>
              <a:cxn ang="0">
                <a:pos x="813" y="4"/>
              </a:cxn>
              <a:cxn ang="0">
                <a:pos x="829" y="0"/>
              </a:cxn>
              <a:cxn ang="0">
                <a:pos x="858" y="8"/>
              </a:cxn>
              <a:cxn ang="0">
                <a:pos x="896" y="12"/>
              </a:cxn>
              <a:cxn ang="0">
                <a:pos x="904" y="12"/>
              </a:cxn>
              <a:cxn ang="0">
                <a:pos x="917" y="12"/>
              </a:cxn>
              <a:cxn ang="0">
                <a:pos x="967" y="8"/>
              </a:cxn>
              <a:cxn ang="0">
                <a:pos x="1021" y="0"/>
              </a:cxn>
              <a:cxn ang="0">
                <a:pos x="1050" y="12"/>
              </a:cxn>
              <a:cxn ang="0">
                <a:pos x="1083" y="8"/>
              </a:cxn>
              <a:cxn ang="0">
                <a:pos x="1117" y="8"/>
              </a:cxn>
              <a:cxn ang="0">
                <a:pos x="1138" y="0"/>
              </a:cxn>
              <a:cxn ang="0">
                <a:pos x="1154" y="0"/>
              </a:cxn>
              <a:cxn ang="0">
                <a:pos x="1192" y="4"/>
              </a:cxn>
              <a:cxn ang="0">
                <a:pos x="1213" y="8"/>
              </a:cxn>
              <a:cxn ang="0">
                <a:pos x="1246" y="0"/>
              </a:cxn>
              <a:cxn ang="0">
                <a:pos x="1267" y="8"/>
              </a:cxn>
              <a:cxn ang="0">
                <a:pos x="1304" y="8"/>
              </a:cxn>
              <a:cxn ang="0">
                <a:pos x="1346" y="0"/>
              </a:cxn>
              <a:cxn ang="0">
                <a:pos x="1371" y="4"/>
              </a:cxn>
              <a:cxn ang="0">
                <a:pos x="1400" y="8"/>
              </a:cxn>
              <a:cxn ang="0">
                <a:pos x="1446" y="12"/>
              </a:cxn>
              <a:cxn ang="0">
                <a:pos x="1487" y="0"/>
              </a:cxn>
              <a:cxn ang="0">
                <a:pos x="1521" y="8"/>
              </a:cxn>
              <a:cxn ang="0">
                <a:pos x="1558" y="12"/>
              </a:cxn>
              <a:cxn ang="0">
                <a:pos x="1562" y="12"/>
              </a:cxn>
              <a:cxn ang="0">
                <a:pos x="1596" y="12"/>
              </a:cxn>
              <a:cxn ang="0">
                <a:pos x="1625" y="0"/>
              </a:cxn>
              <a:cxn ang="0">
                <a:pos x="1637" y="8"/>
              </a:cxn>
            </a:cxnLst>
            <a:rect l="0" t="0" r="r" b="b"/>
            <a:pathLst>
              <a:path w="1646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5" y="12"/>
                </a:lnTo>
                <a:lnTo>
                  <a:pt x="5" y="12"/>
                </a:lnTo>
                <a:lnTo>
                  <a:pt x="9" y="12"/>
                </a:lnTo>
                <a:lnTo>
                  <a:pt x="13" y="12"/>
                </a:lnTo>
                <a:lnTo>
                  <a:pt x="17" y="12"/>
                </a:lnTo>
                <a:lnTo>
                  <a:pt x="21" y="12"/>
                </a:lnTo>
                <a:lnTo>
                  <a:pt x="25" y="12"/>
                </a:lnTo>
                <a:lnTo>
                  <a:pt x="30" y="12"/>
                </a:lnTo>
                <a:lnTo>
                  <a:pt x="38" y="8"/>
                </a:lnTo>
                <a:lnTo>
                  <a:pt x="42" y="8"/>
                </a:lnTo>
                <a:lnTo>
                  <a:pt x="50" y="4"/>
                </a:lnTo>
                <a:lnTo>
                  <a:pt x="59" y="4"/>
                </a:lnTo>
                <a:lnTo>
                  <a:pt x="71" y="0"/>
                </a:lnTo>
                <a:lnTo>
                  <a:pt x="109" y="0"/>
                </a:lnTo>
                <a:lnTo>
                  <a:pt x="113" y="0"/>
                </a:lnTo>
                <a:lnTo>
                  <a:pt x="117" y="4"/>
                </a:lnTo>
                <a:lnTo>
                  <a:pt x="121" y="4"/>
                </a:lnTo>
                <a:lnTo>
                  <a:pt x="130" y="4"/>
                </a:lnTo>
                <a:lnTo>
                  <a:pt x="134" y="4"/>
                </a:lnTo>
                <a:lnTo>
                  <a:pt x="138" y="4"/>
                </a:lnTo>
                <a:lnTo>
                  <a:pt x="146" y="0"/>
                </a:lnTo>
                <a:lnTo>
                  <a:pt x="150" y="0"/>
                </a:lnTo>
                <a:lnTo>
                  <a:pt x="159" y="0"/>
                </a:lnTo>
                <a:lnTo>
                  <a:pt x="159" y="0"/>
                </a:lnTo>
                <a:lnTo>
                  <a:pt x="163" y="4"/>
                </a:lnTo>
                <a:lnTo>
                  <a:pt x="163" y="4"/>
                </a:lnTo>
                <a:lnTo>
                  <a:pt x="167" y="8"/>
                </a:lnTo>
                <a:lnTo>
                  <a:pt x="167" y="8"/>
                </a:lnTo>
                <a:lnTo>
                  <a:pt x="167" y="12"/>
                </a:lnTo>
                <a:lnTo>
                  <a:pt x="171" y="12"/>
                </a:lnTo>
                <a:lnTo>
                  <a:pt x="171" y="12"/>
                </a:lnTo>
                <a:lnTo>
                  <a:pt x="0" y="12"/>
                </a:lnTo>
                <a:lnTo>
                  <a:pt x="234" y="12"/>
                </a:lnTo>
                <a:lnTo>
                  <a:pt x="234" y="12"/>
                </a:lnTo>
                <a:lnTo>
                  <a:pt x="238" y="12"/>
                </a:lnTo>
                <a:lnTo>
                  <a:pt x="242" y="8"/>
                </a:lnTo>
                <a:lnTo>
                  <a:pt x="242" y="8"/>
                </a:lnTo>
                <a:lnTo>
                  <a:pt x="246" y="4"/>
                </a:lnTo>
                <a:lnTo>
                  <a:pt x="250" y="4"/>
                </a:lnTo>
                <a:lnTo>
                  <a:pt x="254" y="0"/>
                </a:lnTo>
                <a:lnTo>
                  <a:pt x="254" y="0"/>
                </a:lnTo>
                <a:lnTo>
                  <a:pt x="259" y="4"/>
                </a:lnTo>
                <a:lnTo>
                  <a:pt x="263" y="4"/>
                </a:lnTo>
                <a:lnTo>
                  <a:pt x="267" y="8"/>
                </a:lnTo>
                <a:lnTo>
                  <a:pt x="271" y="8"/>
                </a:lnTo>
                <a:lnTo>
                  <a:pt x="275" y="12"/>
                </a:lnTo>
                <a:lnTo>
                  <a:pt x="279" y="12"/>
                </a:lnTo>
                <a:lnTo>
                  <a:pt x="284" y="12"/>
                </a:lnTo>
                <a:lnTo>
                  <a:pt x="292" y="12"/>
                </a:lnTo>
                <a:lnTo>
                  <a:pt x="234" y="12"/>
                </a:lnTo>
                <a:lnTo>
                  <a:pt x="338" y="12"/>
                </a:lnTo>
                <a:lnTo>
                  <a:pt x="342" y="12"/>
                </a:lnTo>
                <a:lnTo>
                  <a:pt x="350" y="12"/>
                </a:lnTo>
                <a:lnTo>
                  <a:pt x="354" y="12"/>
                </a:lnTo>
                <a:lnTo>
                  <a:pt x="359" y="8"/>
                </a:lnTo>
                <a:lnTo>
                  <a:pt x="363" y="8"/>
                </a:lnTo>
                <a:lnTo>
                  <a:pt x="367" y="4"/>
                </a:lnTo>
                <a:lnTo>
                  <a:pt x="371" y="4"/>
                </a:lnTo>
                <a:lnTo>
                  <a:pt x="371" y="4"/>
                </a:lnTo>
                <a:lnTo>
                  <a:pt x="375" y="4"/>
                </a:lnTo>
                <a:lnTo>
                  <a:pt x="379" y="4"/>
                </a:lnTo>
                <a:lnTo>
                  <a:pt x="384" y="8"/>
                </a:lnTo>
                <a:lnTo>
                  <a:pt x="388" y="8"/>
                </a:lnTo>
                <a:lnTo>
                  <a:pt x="388" y="8"/>
                </a:lnTo>
                <a:lnTo>
                  <a:pt x="392" y="8"/>
                </a:lnTo>
                <a:lnTo>
                  <a:pt x="396" y="8"/>
                </a:lnTo>
                <a:lnTo>
                  <a:pt x="396" y="8"/>
                </a:lnTo>
                <a:lnTo>
                  <a:pt x="400" y="8"/>
                </a:lnTo>
                <a:lnTo>
                  <a:pt x="404" y="4"/>
                </a:lnTo>
                <a:lnTo>
                  <a:pt x="404" y="4"/>
                </a:lnTo>
                <a:lnTo>
                  <a:pt x="409" y="4"/>
                </a:lnTo>
                <a:lnTo>
                  <a:pt x="409" y="4"/>
                </a:lnTo>
                <a:lnTo>
                  <a:pt x="413" y="0"/>
                </a:lnTo>
                <a:lnTo>
                  <a:pt x="417" y="0"/>
                </a:lnTo>
                <a:lnTo>
                  <a:pt x="421" y="0"/>
                </a:lnTo>
                <a:lnTo>
                  <a:pt x="425" y="4"/>
                </a:lnTo>
                <a:lnTo>
                  <a:pt x="429" y="8"/>
                </a:lnTo>
                <a:lnTo>
                  <a:pt x="434" y="12"/>
                </a:lnTo>
                <a:lnTo>
                  <a:pt x="442" y="12"/>
                </a:lnTo>
                <a:lnTo>
                  <a:pt x="446" y="12"/>
                </a:lnTo>
                <a:lnTo>
                  <a:pt x="454" y="12"/>
                </a:lnTo>
                <a:lnTo>
                  <a:pt x="459" y="8"/>
                </a:lnTo>
                <a:lnTo>
                  <a:pt x="463" y="4"/>
                </a:lnTo>
                <a:lnTo>
                  <a:pt x="467" y="8"/>
                </a:lnTo>
                <a:lnTo>
                  <a:pt x="471" y="8"/>
                </a:lnTo>
                <a:lnTo>
                  <a:pt x="471" y="8"/>
                </a:lnTo>
                <a:lnTo>
                  <a:pt x="475" y="12"/>
                </a:lnTo>
                <a:lnTo>
                  <a:pt x="475" y="12"/>
                </a:lnTo>
                <a:lnTo>
                  <a:pt x="479" y="12"/>
                </a:lnTo>
                <a:lnTo>
                  <a:pt x="484" y="12"/>
                </a:lnTo>
                <a:lnTo>
                  <a:pt x="488" y="12"/>
                </a:lnTo>
                <a:lnTo>
                  <a:pt x="492" y="12"/>
                </a:lnTo>
                <a:lnTo>
                  <a:pt x="496" y="8"/>
                </a:lnTo>
                <a:lnTo>
                  <a:pt x="500" y="8"/>
                </a:lnTo>
                <a:lnTo>
                  <a:pt x="500" y="8"/>
                </a:lnTo>
                <a:lnTo>
                  <a:pt x="504" y="8"/>
                </a:lnTo>
                <a:lnTo>
                  <a:pt x="509" y="4"/>
                </a:lnTo>
                <a:lnTo>
                  <a:pt x="513" y="4"/>
                </a:lnTo>
                <a:lnTo>
                  <a:pt x="513" y="4"/>
                </a:lnTo>
                <a:lnTo>
                  <a:pt x="517" y="4"/>
                </a:lnTo>
                <a:lnTo>
                  <a:pt x="521" y="4"/>
                </a:lnTo>
                <a:lnTo>
                  <a:pt x="525" y="8"/>
                </a:lnTo>
                <a:lnTo>
                  <a:pt x="529" y="8"/>
                </a:lnTo>
                <a:lnTo>
                  <a:pt x="534" y="8"/>
                </a:lnTo>
                <a:lnTo>
                  <a:pt x="538" y="12"/>
                </a:lnTo>
                <a:lnTo>
                  <a:pt x="542" y="12"/>
                </a:lnTo>
                <a:lnTo>
                  <a:pt x="546" y="12"/>
                </a:lnTo>
                <a:lnTo>
                  <a:pt x="554" y="12"/>
                </a:lnTo>
                <a:lnTo>
                  <a:pt x="559" y="12"/>
                </a:lnTo>
                <a:lnTo>
                  <a:pt x="563" y="12"/>
                </a:lnTo>
                <a:lnTo>
                  <a:pt x="571" y="8"/>
                </a:lnTo>
                <a:lnTo>
                  <a:pt x="575" y="8"/>
                </a:lnTo>
                <a:lnTo>
                  <a:pt x="584" y="4"/>
                </a:lnTo>
                <a:lnTo>
                  <a:pt x="588" y="4"/>
                </a:lnTo>
                <a:lnTo>
                  <a:pt x="596" y="0"/>
                </a:lnTo>
                <a:lnTo>
                  <a:pt x="604" y="0"/>
                </a:lnTo>
                <a:lnTo>
                  <a:pt x="604" y="0"/>
                </a:lnTo>
                <a:lnTo>
                  <a:pt x="609" y="4"/>
                </a:lnTo>
                <a:lnTo>
                  <a:pt x="609" y="4"/>
                </a:lnTo>
                <a:lnTo>
                  <a:pt x="613" y="4"/>
                </a:lnTo>
                <a:lnTo>
                  <a:pt x="617" y="4"/>
                </a:lnTo>
                <a:lnTo>
                  <a:pt x="617" y="4"/>
                </a:lnTo>
                <a:lnTo>
                  <a:pt x="621" y="4"/>
                </a:lnTo>
                <a:lnTo>
                  <a:pt x="625" y="0"/>
                </a:lnTo>
                <a:lnTo>
                  <a:pt x="629" y="4"/>
                </a:lnTo>
                <a:lnTo>
                  <a:pt x="638" y="8"/>
                </a:lnTo>
                <a:lnTo>
                  <a:pt x="642" y="12"/>
                </a:lnTo>
                <a:lnTo>
                  <a:pt x="646" y="12"/>
                </a:lnTo>
                <a:lnTo>
                  <a:pt x="654" y="12"/>
                </a:lnTo>
                <a:lnTo>
                  <a:pt x="659" y="12"/>
                </a:lnTo>
                <a:lnTo>
                  <a:pt x="667" y="8"/>
                </a:lnTo>
                <a:lnTo>
                  <a:pt x="671" y="8"/>
                </a:lnTo>
                <a:lnTo>
                  <a:pt x="671" y="8"/>
                </a:lnTo>
                <a:lnTo>
                  <a:pt x="675" y="8"/>
                </a:lnTo>
                <a:lnTo>
                  <a:pt x="675" y="8"/>
                </a:lnTo>
                <a:lnTo>
                  <a:pt x="679" y="12"/>
                </a:lnTo>
                <a:lnTo>
                  <a:pt x="684" y="12"/>
                </a:lnTo>
                <a:lnTo>
                  <a:pt x="688" y="12"/>
                </a:lnTo>
                <a:lnTo>
                  <a:pt x="692" y="12"/>
                </a:lnTo>
                <a:lnTo>
                  <a:pt x="696" y="12"/>
                </a:lnTo>
                <a:lnTo>
                  <a:pt x="704" y="12"/>
                </a:lnTo>
                <a:lnTo>
                  <a:pt x="709" y="12"/>
                </a:lnTo>
                <a:lnTo>
                  <a:pt x="717" y="12"/>
                </a:lnTo>
                <a:lnTo>
                  <a:pt x="725" y="12"/>
                </a:lnTo>
                <a:lnTo>
                  <a:pt x="734" y="8"/>
                </a:lnTo>
                <a:lnTo>
                  <a:pt x="742" y="8"/>
                </a:lnTo>
                <a:lnTo>
                  <a:pt x="750" y="4"/>
                </a:lnTo>
                <a:lnTo>
                  <a:pt x="763" y="0"/>
                </a:lnTo>
                <a:lnTo>
                  <a:pt x="775" y="0"/>
                </a:lnTo>
                <a:lnTo>
                  <a:pt x="779" y="0"/>
                </a:lnTo>
                <a:lnTo>
                  <a:pt x="784" y="4"/>
                </a:lnTo>
                <a:lnTo>
                  <a:pt x="788" y="8"/>
                </a:lnTo>
                <a:lnTo>
                  <a:pt x="788" y="8"/>
                </a:lnTo>
                <a:lnTo>
                  <a:pt x="792" y="8"/>
                </a:lnTo>
                <a:lnTo>
                  <a:pt x="796" y="8"/>
                </a:lnTo>
                <a:lnTo>
                  <a:pt x="804" y="4"/>
                </a:lnTo>
                <a:lnTo>
                  <a:pt x="808" y="0"/>
                </a:lnTo>
                <a:lnTo>
                  <a:pt x="813" y="4"/>
                </a:lnTo>
                <a:lnTo>
                  <a:pt x="817" y="8"/>
                </a:lnTo>
                <a:lnTo>
                  <a:pt x="817" y="8"/>
                </a:lnTo>
                <a:lnTo>
                  <a:pt x="821" y="8"/>
                </a:lnTo>
                <a:lnTo>
                  <a:pt x="825" y="8"/>
                </a:lnTo>
                <a:lnTo>
                  <a:pt x="825" y="4"/>
                </a:lnTo>
                <a:lnTo>
                  <a:pt x="829" y="0"/>
                </a:lnTo>
                <a:lnTo>
                  <a:pt x="829" y="0"/>
                </a:lnTo>
                <a:lnTo>
                  <a:pt x="850" y="0"/>
                </a:lnTo>
                <a:lnTo>
                  <a:pt x="850" y="0"/>
                </a:lnTo>
                <a:lnTo>
                  <a:pt x="854" y="4"/>
                </a:lnTo>
                <a:lnTo>
                  <a:pt x="854" y="4"/>
                </a:lnTo>
                <a:lnTo>
                  <a:pt x="858" y="8"/>
                </a:lnTo>
                <a:lnTo>
                  <a:pt x="858" y="8"/>
                </a:lnTo>
                <a:lnTo>
                  <a:pt x="863" y="12"/>
                </a:lnTo>
                <a:lnTo>
                  <a:pt x="863" y="12"/>
                </a:lnTo>
                <a:lnTo>
                  <a:pt x="867" y="12"/>
                </a:lnTo>
                <a:lnTo>
                  <a:pt x="338" y="12"/>
                </a:lnTo>
                <a:lnTo>
                  <a:pt x="896" y="12"/>
                </a:lnTo>
                <a:lnTo>
                  <a:pt x="896" y="12"/>
                </a:lnTo>
                <a:lnTo>
                  <a:pt x="900" y="12"/>
                </a:lnTo>
                <a:lnTo>
                  <a:pt x="900" y="12"/>
                </a:lnTo>
                <a:lnTo>
                  <a:pt x="900" y="8"/>
                </a:lnTo>
                <a:lnTo>
                  <a:pt x="904" y="8"/>
                </a:lnTo>
                <a:lnTo>
                  <a:pt x="904" y="12"/>
                </a:lnTo>
                <a:lnTo>
                  <a:pt x="904" y="12"/>
                </a:lnTo>
                <a:lnTo>
                  <a:pt x="908" y="12"/>
                </a:lnTo>
                <a:lnTo>
                  <a:pt x="908" y="12"/>
                </a:lnTo>
                <a:lnTo>
                  <a:pt x="913" y="12"/>
                </a:lnTo>
                <a:lnTo>
                  <a:pt x="917" y="12"/>
                </a:lnTo>
                <a:lnTo>
                  <a:pt x="917" y="12"/>
                </a:lnTo>
                <a:lnTo>
                  <a:pt x="896" y="12"/>
                </a:lnTo>
                <a:lnTo>
                  <a:pt x="950" y="12"/>
                </a:lnTo>
                <a:lnTo>
                  <a:pt x="954" y="12"/>
                </a:lnTo>
                <a:lnTo>
                  <a:pt x="958" y="12"/>
                </a:lnTo>
                <a:lnTo>
                  <a:pt x="967" y="12"/>
                </a:lnTo>
                <a:lnTo>
                  <a:pt x="967" y="8"/>
                </a:lnTo>
                <a:lnTo>
                  <a:pt x="971" y="8"/>
                </a:lnTo>
                <a:lnTo>
                  <a:pt x="975" y="4"/>
                </a:lnTo>
                <a:lnTo>
                  <a:pt x="979" y="0"/>
                </a:lnTo>
                <a:lnTo>
                  <a:pt x="979" y="0"/>
                </a:lnTo>
                <a:lnTo>
                  <a:pt x="1017" y="0"/>
                </a:lnTo>
                <a:lnTo>
                  <a:pt x="1021" y="0"/>
                </a:lnTo>
                <a:lnTo>
                  <a:pt x="1025" y="4"/>
                </a:lnTo>
                <a:lnTo>
                  <a:pt x="1029" y="4"/>
                </a:lnTo>
                <a:lnTo>
                  <a:pt x="1038" y="8"/>
                </a:lnTo>
                <a:lnTo>
                  <a:pt x="1042" y="8"/>
                </a:lnTo>
                <a:lnTo>
                  <a:pt x="1046" y="12"/>
                </a:lnTo>
                <a:lnTo>
                  <a:pt x="1050" y="12"/>
                </a:lnTo>
                <a:lnTo>
                  <a:pt x="1058" y="12"/>
                </a:lnTo>
                <a:lnTo>
                  <a:pt x="1063" y="12"/>
                </a:lnTo>
                <a:lnTo>
                  <a:pt x="1067" y="12"/>
                </a:lnTo>
                <a:lnTo>
                  <a:pt x="1071" y="12"/>
                </a:lnTo>
                <a:lnTo>
                  <a:pt x="1079" y="12"/>
                </a:lnTo>
                <a:lnTo>
                  <a:pt x="1083" y="8"/>
                </a:lnTo>
                <a:lnTo>
                  <a:pt x="1092" y="8"/>
                </a:lnTo>
                <a:lnTo>
                  <a:pt x="1096" y="4"/>
                </a:lnTo>
                <a:lnTo>
                  <a:pt x="1104" y="0"/>
                </a:lnTo>
                <a:lnTo>
                  <a:pt x="1108" y="8"/>
                </a:lnTo>
                <a:lnTo>
                  <a:pt x="1113" y="8"/>
                </a:lnTo>
                <a:lnTo>
                  <a:pt x="1117" y="8"/>
                </a:lnTo>
                <a:lnTo>
                  <a:pt x="1121" y="8"/>
                </a:lnTo>
                <a:lnTo>
                  <a:pt x="1125" y="4"/>
                </a:lnTo>
                <a:lnTo>
                  <a:pt x="1129" y="4"/>
                </a:lnTo>
                <a:lnTo>
                  <a:pt x="1129" y="0"/>
                </a:lnTo>
                <a:lnTo>
                  <a:pt x="1133" y="0"/>
                </a:lnTo>
                <a:lnTo>
                  <a:pt x="1138" y="0"/>
                </a:lnTo>
                <a:lnTo>
                  <a:pt x="1142" y="4"/>
                </a:lnTo>
                <a:lnTo>
                  <a:pt x="1146" y="4"/>
                </a:lnTo>
                <a:lnTo>
                  <a:pt x="1150" y="4"/>
                </a:lnTo>
                <a:lnTo>
                  <a:pt x="1154" y="0"/>
                </a:lnTo>
                <a:lnTo>
                  <a:pt x="1154" y="0"/>
                </a:lnTo>
                <a:lnTo>
                  <a:pt x="1154" y="0"/>
                </a:lnTo>
                <a:lnTo>
                  <a:pt x="1158" y="0"/>
                </a:lnTo>
                <a:lnTo>
                  <a:pt x="1179" y="0"/>
                </a:lnTo>
                <a:lnTo>
                  <a:pt x="1183" y="0"/>
                </a:lnTo>
                <a:lnTo>
                  <a:pt x="1188" y="0"/>
                </a:lnTo>
                <a:lnTo>
                  <a:pt x="1192" y="4"/>
                </a:lnTo>
                <a:lnTo>
                  <a:pt x="1192" y="4"/>
                </a:lnTo>
                <a:lnTo>
                  <a:pt x="1196" y="4"/>
                </a:lnTo>
                <a:lnTo>
                  <a:pt x="1200" y="8"/>
                </a:lnTo>
                <a:lnTo>
                  <a:pt x="1200" y="8"/>
                </a:lnTo>
                <a:lnTo>
                  <a:pt x="1204" y="8"/>
                </a:lnTo>
                <a:lnTo>
                  <a:pt x="1208" y="8"/>
                </a:lnTo>
                <a:lnTo>
                  <a:pt x="1213" y="8"/>
                </a:lnTo>
                <a:lnTo>
                  <a:pt x="1217" y="8"/>
                </a:lnTo>
                <a:lnTo>
                  <a:pt x="1221" y="8"/>
                </a:lnTo>
                <a:lnTo>
                  <a:pt x="1225" y="4"/>
                </a:lnTo>
                <a:lnTo>
                  <a:pt x="1229" y="4"/>
                </a:lnTo>
                <a:lnTo>
                  <a:pt x="1238" y="0"/>
                </a:lnTo>
                <a:lnTo>
                  <a:pt x="1246" y="0"/>
                </a:lnTo>
                <a:lnTo>
                  <a:pt x="1250" y="0"/>
                </a:lnTo>
                <a:lnTo>
                  <a:pt x="1254" y="0"/>
                </a:lnTo>
                <a:lnTo>
                  <a:pt x="1254" y="4"/>
                </a:lnTo>
                <a:lnTo>
                  <a:pt x="1258" y="8"/>
                </a:lnTo>
                <a:lnTo>
                  <a:pt x="1263" y="8"/>
                </a:lnTo>
                <a:lnTo>
                  <a:pt x="1267" y="8"/>
                </a:lnTo>
                <a:lnTo>
                  <a:pt x="1275" y="8"/>
                </a:lnTo>
                <a:lnTo>
                  <a:pt x="1283" y="8"/>
                </a:lnTo>
                <a:lnTo>
                  <a:pt x="1296" y="4"/>
                </a:lnTo>
                <a:lnTo>
                  <a:pt x="1300" y="4"/>
                </a:lnTo>
                <a:lnTo>
                  <a:pt x="1300" y="4"/>
                </a:lnTo>
                <a:lnTo>
                  <a:pt x="1304" y="8"/>
                </a:lnTo>
                <a:lnTo>
                  <a:pt x="1308" y="12"/>
                </a:lnTo>
                <a:lnTo>
                  <a:pt x="1313" y="12"/>
                </a:lnTo>
                <a:lnTo>
                  <a:pt x="1321" y="12"/>
                </a:lnTo>
                <a:lnTo>
                  <a:pt x="1329" y="8"/>
                </a:lnTo>
                <a:lnTo>
                  <a:pt x="1338" y="0"/>
                </a:lnTo>
                <a:lnTo>
                  <a:pt x="1346" y="0"/>
                </a:lnTo>
                <a:lnTo>
                  <a:pt x="1350" y="0"/>
                </a:lnTo>
                <a:lnTo>
                  <a:pt x="1354" y="4"/>
                </a:lnTo>
                <a:lnTo>
                  <a:pt x="1358" y="4"/>
                </a:lnTo>
                <a:lnTo>
                  <a:pt x="1363" y="8"/>
                </a:lnTo>
                <a:lnTo>
                  <a:pt x="1367" y="8"/>
                </a:lnTo>
                <a:lnTo>
                  <a:pt x="1371" y="4"/>
                </a:lnTo>
                <a:lnTo>
                  <a:pt x="1379" y="4"/>
                </a:lnTo>
                <a:lnTo>
                  <a:pt x="1383" y="0"/>
                </a:lnTo>
                <a:lnTo>
                  <a:pt x="1388" y="0"/>
                </a:lnTo>
                <a:lnTo>
                  <a:pt x="1392" y="4"/>
                </a:lnTo>
                <a:lnTo>
                  <a:pt x="1396" y="4"/>
                </a:lnTo>
                <a:lnTo>
                  <a:pt x="1400" y="8"/>
                </a:lnTo>
                <a:lnTo>
                  <a:pt x="1408" y="8"/>
                </a:lnTo>
                <a:lnTo>
                  <a:pt x="1412" y="8"/>
                </a:lnTo>
                <a:lnTo>
                  <a:pt x="1421" y="12"/>
                </a:lnTo>
                <a:lnTo>
                  <a:pt x="1429" y="12"/>
                </a:lnTo>
                <a:lnTo>
                  <a:pt x="1437" y="12"/>
                </a:lnTo>
                <a:lnTo>
                  <a:pt x="1446" y="12"/>
                </a:lnTo>
                <a:lnTo>
                  <a:pt x="1450" y="12"/>
                </a:lnTo>
                <a:lnTo>
                  <a:pt x="1458" y="8"/>
                </a:lnTo>
                <a:lnTo>
                  <a:pt x="1467" y="8"/>
                </a:lnTo>
                <a:lnTo>
                  <a:pt x="1471" y="8"/>
                </a:lnTo>
                <a:lnTo>
                  <a:pt x="1479" y="4"/>
                </a:lnTo>
                <a:lnTo>
                  <a:pt x="1487" y="0"/>
                </a:lnTo>
                <a:lnTo>
                  <a:pt x="1492" y="0"/>
                </a:lnTo>
                <a:lnTo>
                  <a:pt x="1508" y="0"/>
                </a:lnTo>
                <a:lnTo>
                  <a:pt x="1512" y="0"/>
                </a:lnTo>
                <a:lnTo>
                  <a:pt x="1512" y="4"/>
                </a:lnTo>
                <a:lnTo>
                  <a:pt x="1517" y="4"/>
                </a:lnTo>
                <a:lnTo>
                  <a:pt x="1521" y="8"/>
                </a:lnTo>
                <a:lnTo>
                  <a:pt x="1521" y="8"/>
                </a:lnTo>
                <a:lnTo>
                  <a:pt x="1525" y="12"/>
                </a:lnTo>
                <a:lnTo>
                  <a:pt x="1529" y="12"/>
                </a:lnTo>
                <a:lnTo>
                  <a:pt x="1529" y="12"/>
                </a:lnTo>
                <a:lnTo>
                  <a:pt x="950" y="12"/>
                </a:lnTo>
                <a:lnTo>
                  <a:pt x="1558" y="12"/>
                </a:lnTo>
                <a:lnTo>
                  <a:pt x="1558" y="12"/>
                </a:lnTo>
                <a:lnTo>
                  <a:pt x="1558" y="12"/>
                </a:lnTo>
                <a:lnTo>
                  <a:pt x="1562" y="12"/>
                </a:lnTo>
                <a:lnTo>
                  <a:pt x="1562" y="12"/>
                </a:lnTo>
                <a:lnTo>
                  <a:pt x="1562" y="12"/>
                </a:lnTo>
                <a:lnTo>
                  <a:pt x="1562" y="12"/>
                </a:lnTo>
                <a:lnTo>
                  <a:pt x="1567" y="12"/>
                </a:lnTo>
                <a:lnTo>
                  <a:pt x="1567" y="12"/>
                </a:lnTo>
                <a:lnTo>
                  <a:pt x="1558" y="12"/>
                </a:lnTo>
                <a:lnTo>
                  <a:pt x="1587" y="12"/>
                </a:lnTo>
                <a:lnTo>
                  <a:pt x="1592" y="12"/>
                </a:lnTo>
                <a:lnTo>
                  <a:pt x="1596" y="12"/>
                </a:lnTo>
                <a:lnTo>
                  <a:pt x="1600" y="8"/>
                </a:lnTo>
                <a:lnTo>
                  <a:pt x="1604" y="8"/>
                </a:lnTo>
                <a:lnTo>
                  <a:pt x="1608" y="4"/>
                </a:lnTo>
                <a:lnTo>
                  <a:pt x="1612" y="4"/>
                </a:lnTo>
                <a:lnTo>
                  <a:pt x="1621" y="0"/>
                </a:lnTo>
                <a:lnTo>
                  <a:pt x="1625" y="0"/>
                </a:lnTo>
                <a:lnTo>
                  <a:pt x="1625" y="4"/>
                </a:lnTo>
                <a:lnTo>
                  <a:pt x="1629" y="8"/>
                </a:lnTo>
                <a:lnTo>
                  <a:pt x="1629" y="8"/>
                </a:lnTo>
                <a:lnTo>
                  <a:pt x="1633" y="8"/>
                </a:lnTo>
                <a:lnTo>
                  <a:pt x="1637" y="8"/>
                </a:lnTo>
                <a:lnTo>
                  <a:pt x="1637" y="8"/>
                </a:lnTo>
                <a:lnTo>
                  <a:pt x="1642" y="12"/>
                </a:lnTo>
                <a:lnTo>
                  <a:pt x="1646" y="12"/>
                </a:lnTo>
                <a:lnTo>
                  <a:pt x="1646" y="12"/>
                </a:lnTo>
                <a:lnTo>
                  <a:pt x="1587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1F2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5" name="Freeform 189"/>
          <p:cNvSpPr>
            <a:spLocks/>
          </p:cNvSpPr>
          <p:nvPr/>
        </p:nvSpPr>
        <p:spPr bwMode="auto">
          <a:xfrm>
            <a:off x="3252788" y="4692650"/>
            <a:ext cx="2640012" cy="30163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17" y="8"/>
              </a:cxn>
              <a:cxn ang="0">
                <a:pos x="25" y="0"/>
              </a:cxn>
              <a:cxn ang="0">
                <a:pos x="29" y="8"/>
              </a:cxn>
              <a:cxn ang="0">
                <a:pos x="34" y="12"/>
              </a:cxn>
              <a:cxn ang="0">
                <a:pos x="0" y="12"/>
              </a:cxn>
              <a:cxn ang="0">
                <a:pos x="79" y="12"/>
              </a:cxn>
              <a:cxn ang="0">
                <a:pos x="84" y="12"/>
              </a:cxn>
              <a:cxn ang="0">
                <a:pos x="88" y="12"/>
              </a:cxn>
              <a:cxn ang="0">
                <a:pos x="525" y="12"/>
              </a:cxn>
              <a:cxn ang="0">
                <a:pos x="529" y="12"/>
              </a:cxn>
              <a:cxn ang="0">
                <a:pos x="529" y="12"/>
              </a:cxn>
              <a:cxn ang="0">
                <a:pos x="692" y="12"/>
              </a:cxn>
              <a:cxn ang="0">
                <a:pos x="696" y="12"/>
              </a:cxn>
              <a:cxn ang="0">
                <a:pos x="696" y="12"/>
              </a:cxn>
              <a:cxn ang="0">
                <a:pos x="700" y="12"/>
              </a:cxn>
              <a:cxn ang="0">
                <a:pos x="704" y="12"/>
              </a:cxn>
              <a:cxn ang="0">
                <a:pos x="762" y="12"/>
              </a:cxn>
              <a:cxn ang="0">
                <a:pos x="762" y="8"/>
              </a:cxn>
              <a:cxn ang="0">
                <a:pos x="767" y="0"/>
              </a:cxn>
              <a:cxn ang="0">
                <a:pos x="771" y="4"/>
              </a:cxn>
              <a:cxn ang="0">
                <a:pos x="775" y="8"/>
              </a:cxn>
              <a:cxn ang="0">
                <a:pos x="779" y="12"/>
              </a:cxn>
              <a:cxn ang="0">
                <a:pos x="912" y="12"/>
              </a:cxn>
              <a:cxn ang="0">
                <a:pos x="912" y="8"/>
              </a:cxn>
              <a:cxn ang="0">
                <a:pos x="912" y="8"/>
              </a:cxn>
              <a:cxn ang="0">
                <a:pos x="921" y="8"/>
              </a:cxn>
              <a:cxn ang="0">
                <a:pos x="933" y="8"/>
              </a:cxn>
              <a:cxn ang="0">
                <a:pos x="946" y="12"/>
              </a:cxn>
              <a:cxn ang="0">
                <a:pos x="1087" y="12"/>
              </a:cxn>
              <a:cxn ang="0">
                <a:pos x="1087" y="8"/>
              </a:cxn>
              <a:cxn ang="0">
                <a:pos x="1096" y="12"/>
              </a:cxn>
              <a:cxn ang="0">
                <a:pos x="1104" y="12"/>
              </a:cxn>
              <a:cxn ang="0">
                <a:pos x="1087" y="12"/>
              </a:cxn>
              <a:cxn ang="0">
                <a:pos x="1175" y="12"/>
              </a:cxn>
              <a:cxn ang="0">
                <a:pos x="1179" y="12"/>
              </a:cxn>
              <a:cxn ang="0">
                <a:pos x="1175" y="12"/>
              </a:cxn>
              <a:cxn ang="0">
                <a:pos x="1267" y="12"/>
              </a:cxn>
              <a:cxn ang="0">
                <a:pos x="1271" y="12"/>
              </a:cxn>
              <a:cxn ang="0">
                <a:pos x="1275" y="12"/>
              </a:cxn>
              <a:cxn ang="0">
                <a:pos x="1312" y="12"/>
              </a:cxn>
              <a:cxn ang="0">
                <a:pos x="1312" y="12"/>
              </a:cxn>
              <a:cxn ang="0">
                <a:pos x="1312" y="12"/>
              </a:cxn>
              <a:cxn ang="0">
                <a:pos x="1421" y="12"/>
              </a:cxn>
              <a:cxn ang="0">
                <a:pos x="1425" y="12"/>
              </a:cxn>
              <a:cxn ang="0">
                <a:pos x="1429" y="8"/>
              </a:cxn>
              <a:cxn ang="0">
                <a:pos x="1433" y="12"/>
              </a:cxn>
              <a:cxn ang="0">
                <a:pos x="0" y="12"/>
              </a:cxn>
            </a:cxnLst>
            <a:rect l="0" t="0" r="r" b="b"/>
            <a:pathLst>
              <a:path w="1437" h="16">
                <a:moveTo>
                  <a:pt x="0" y="12"/>
                </a:moveTo>
                <a:lnTo>
                  <a:pt x="0" y="12"/>
                </a:lnTo>
                <a:lnTo>
                  <a:pt x="4" y="12"/>
                </a:lnTo>
                <a:lnTo>
                  <a:pt x="9" y="12"/>
                </a:lnTo>
                <a:lnTo>
                  <a:pt x="13" y="8"/>
                </a:lnTo>
                <a:lnTo>
                  <a:pt x="17" y="8"/>
                </a:lnTo>
                <a:lnTo>
                  <a:pt x="17" y="4"/>
                </a:lnTo>
                <a:lnTo>
                  <a:pt x="21" y="4"/>
                </a:lnTo>
                <a:lnTo>
                  <a:pt x="25" y="0"/>
                </a:lnTo>
                <a:lnTo>
                  <a:pt x="25" y="4"/>
                </a:lnTo>
                <a:lnTo>
                  <a:pt x="29" y="4"/>
                </a:lnTo>
                <a:lnTo>
                  <a:pt x="29" y="8"/>
                </a:lnTo>
                <a:lnTo>
                  <a:pt x="29" y="8"/>
                </a:lnTo>
                <a:lnTo>
                  <a:pt x="34" y="12"/>
                </a:lnTo>
                <a:lnTo>
                  <a:pt x="34" y="12"/>
                </a:lnTo>
                <a:lnTo>
                  <a:pt x="34" y="12"/>
                </a:lnTo>
                <a:lnTo>
                  <a:pt x="38" y="12"/>
                </a:lnTo>
                <a:lnTo>
                  <a:pt x="0" y="12"/>
                </a:lnTo>
                <a:lnTo>
                  <a:pt x="79" y="12"/>
                </a:lnTo>
                <a:lnTo>
                  <a:pt x="79" y="12"/>
                </a:lnTo>
                <a:lnTo>
                  <a:pt x="79" y="12"/>
                </a:lnTo>
                <a:lnTo>
                  <a:pt x="84" y="12"/>
                </a:lnTo>
                <a:lnTo>
                  <a:pt x="84" y="8"/>
                </a:lnTo>
                <a:lnTo>
                  <a:pt x="84" y="12"/>
                </a:lnTo>
                <a:lnTo>
                  <a:pt x="84" y="12"/>
                </a:lnTo>
                <a:lnTo>
                  <a:pt x="88" y="12"/>
                </a:lnTo>
                <a:lnTo>
                  <a:pt x="88" y="12"/>
                </a:lnTo>
                <a:lnTo>
                  <a:pt x="79" y="12"/>
                </a:lnTo>
                <a:lnTo>
                  <a:pt x="525" y="12"/>
                </a:lnTo>
                <a:lnTo>
                  <a:pt x="525" y="12"/>
                </a:lnTo>
                <a:lnTo>
                  <a:pt x="525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29" y="12"/>
                </a:lnTo>
                <a:lnTo>
                  <a:pt x="533" y="12"/>
                </a:lnTo>
                <a:lnTo>
                  <a:pt x="525" y="12"/>
                </a:lnTo>
                <a:lnTo>
                  <a:pt x="692" y="12"/>
                </a:lnTo>
                <a:lnTo>
                  <a:pt x="692" y="12"/>
                </a:lnTo>
                <a:lnTo>
                  <a:pt x="692" y="12"/>
                </a:lnTo>
                <a:lnTo>
                  <a:pt x="696" y="12"/>
                </a:lnTo>
                <a:lnTo>
                  <a:pt x="696" y="12"/>
                </a:lnTo>
                <a:lnTo>
                  <a:pt x="696" y="12"/>
                </a:lnTo>
                <a:lnTo>
                  <a:pt x="696" y="12"/>
                </a:lnTo>
                <a:lnTo>
                  <a:pt x="700" y="12"/>
                </a:lnTo>
                <a:lnTo>
                  <a:pt x="700" y="12"/>
                </a:lnTo>
                <a:lnTo>
                  <a:pt x="700" y="12"/>
                </a:lnTo>
                <a:lnTo>
                  <a:pt x="704" y="12"/>
                </a:lnTo>
                <a:lnTo>
                  <a:pt x="704" y="12"/>
                </a:lnTo>
                <a:lnTo>
                  <a:pt x="704" y="12"/>
                </a:lnTo>
                <a:lnTo>
                  <a:pt x="692" y="12"/>
                </a:lnTo>
                <a:lnTo>
                  <a:pt x="758" y="12"/>
                </a:lnTo>
                <a:lnTo>
                  <a:pt x="762" y="12"/>
                </a:lnTo>
                <a:lnTo>
                  <a:pt x="762" y="12"/>
                </a:lnTo>
                <a:lnTo>
                  <a:pt x="762" y="8"/>
                </a:lnTo>
                <a:lnTo>
                  <a:pt x="762" y="8"/>
                </a:lnTo>
                <a:lnTo>
                  <a:pt x="762" y="4"/>
                </a:lnTo>
                <a:lnTo>
                  <a:pt x="767" y="4"/>
                </a:lnTo>
                <a:lnTo>
                  <a:pt x="767" y="0"/>
                </a:lnTo>
                <a:lnTo>
                  <a:pt x="767" y="0"/>
                </a:lnTo>
                <a:lnTo>
                  <a:pt x="767" y="0"/>
                </a:lnTo>
                <a:lnTo>
                  <a:pt x="771" y="4"/>
                </a:lnTo>
                <a:lnTo>
                  <a:pt x="771" y="4"/>
                </a:lnTo>
                <a:lnTo>
                  <a:pt x="771" y="8"/>
                </a:lnTo>
                <a:lnTo>
                  <a:pt x="775" y="8"/>
                </a:lnTo>
                <a:lnTo>
                  <a:pt x="775" y="12"/>
                </a:lnTo>
                <a:lnTo>
                  <a:pt x="775" y="12"/>
                </a:lnTo>
                <a:lnTo>
                  <a:pt x="779" y="12"/>
                </a:lnTo>
                <a:lnTo>
                  <a:pt x="758" y="12"/>
                </a:lnTo>
                <a:lnTo>
                  <a:pt x="908" y="12"/>
                </a:lnTo>
                <a:lnTo>
                  <a:pt x="912" y="12"/>
                </a:lnTo>
                <a:lnTo>
                  <a:pt x="912" y="12"/>
                </a:lnTo>
                <a:lnTo>
                  <a:pt x="912" y="12"/>
                </a:lnTo>
                <a:lnTo>
                  <a:pt x="912" y="8"/>
                </a:lnTo>
                <a:lnTo>
                  <a:pt x="912" y="8"/>
                </a:lnTo>
                <a:lnTo>
                  <a:pt x="912" y="8"/>
                </a:lnTo>
                <a:lnTo>
                  <a:pt x="912" y="8"/>
                </a:lnTo>
                <a:lnTo>
                  <a:pt x="912" y="4"/>
                </a:lnTo>
                <a:lnTo>
                  <a:pt x="917" y="4"/>
                </a:lnTo>
                <a:lnTo>
                  <a:pt x="921" y="8"/>
                </a:lnTo>
                <a:lnTo>
                  <a:pt x="925" y="8"/>
                </a:lnTo>
                <a:lnTo>
                  <a:pt x="929" y="8"/>
                </a:lnTo>
                <a:lnTo>
                  <a:pt x="933" y="8"/>
                </a:lnTo>
                <a:lnTo>
                  <a:pt x="937" y="12"/>
                </a:lnTo>
                <a:lnTo>
                  <a:pt x="942" y="12"/>
                </a:lnTo>
                <a:lnTo>
                  <a:pt x="946" y="12"/>
                </a:lnTo>
                <a:lnTo>
                  <a:pt x="908" y="12"/>
                </a:lnTo>
                <a:lnTo>
                  <a:pt x="1087" y="12"/>
                </a:lnTo>
                <a:lnTo>
                  <a:pt x="1087" y="12"/>
                </a:lnTo>
                <a:lnTo>
                  <a:pt x="1087" y="12"/>
                </a:lnTo>
                <a:lnTo>
                  <a:pt x="1087" y="8"/>
                </a:lnTo>
                <a:lnTo>
                  <a:pt x="1087" y="8"/>
                </a:lnTo>
                <a:lnTo>
                  <a:pt x="1092" y="8"/>
                </a:lnTo>
                <a:lnTo>
                  <a:pt x="1092" y="8"/>
                </a:lnTo>
                <a:lnTo>
                  <a:pt x="1096" y="12"/>
                </a:lnTo>
                <a:lnTo>
                  <a:pt x="1100" y="12"/>
                </a:lnTo>
                <a:lnTo>
                  <a:pt x="1100" y="12"/>
                </a:lnTo>
                <a:lnTo>
                  <a:pt x="1104" y="12"/>
                </a:lnTo>
                <a:lnTo>
                  <a:pt x="1104" y="12"/>
                </a:lnTo>
                <a:lnTo>
                  <a:pt x="1108" y="12"/>
                </a:lnTo>
                <a:lnTo>
                  <a:pt x="1087" y="12"/>
                </a:lnTo>
                <a:lnTo>
                  <a:pt x="1175" y="12"/>
                </a:lnTo>
                <a:lnTo>
                  <a:pt x="1175" y="12"/>
                </a:lnTo>
                <a:lnTo>
                  <a:pt x="1175" y="12"/>
                </a:lnTo>
                <a:lnTo>
                  <a:pt x="1175" y="12"/>
                </a:lnTo>
                <a:lnTo>
                  <a:pt x="1179" y="12"/>
                </a:lnTo>
                <a:lnTo>
                  <a:pt x="1179" y="12"/>
                </a:lnTo>
                <a:lnTo>
                  <a:pt x="1179" y="12"/>
                </a:lnTo>
                <a:lnTo>
                  <a:pt x="1179" y="12"/>
                </a:lnTo>
                <a:lnTo>
                  <a:pt x="1175" y="12"/>
                </a:lnTo>
                <a:lnTo>
                  <a:pt x="1267" y="16"/>
                </a:lnTo>
                <a:lnTo>
                  <a:pt x="1267" y="12"/>
                </a:lnTo>
                <a:lnTo>
                  <a:pt x="1267" y="12"/>
                </a:lnTo>
                <a:lnTo>
                  <a:pt x="1271" y="12"/>
                </a:lnTo>
                <a:lnTo>
                  <a:pt x="1271" y="12"/>
                </a:lnTo>
                <a:lnTo>
                  <a:pt x="1271" y="12"/>
                </a:lnTo>
                <a:lnTo>
                  <a:pt x="1275" y="12"/>
                </a:lnTo>
                <a:lnTo>
                  <a:pt x="1275" y="12"/>
                </a:lnTo>
                <a:lnTo>
                  <a:pt x="1275" y="12"/>
                </a:lnTo>
                <a:lnTo>
                  <a:pt x="1267" y="16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2" y="12"/>
                </a:lnTo>
                <a:lnTo>
                  <a:pt x="1317" y="12"/>
                </a:lnTo>
                <a:lnTo>
                  <a:pt x="1312" y="12"/>
                </a:lnTo>
                <a:lnTo>
                  <a:pt x="1421" y="12"/>
                </a:lnTo>
                <a:lnTo>
                  <a:pt x="1421" y="12"/>
                </a:lnTo>
                <a:lnTo>
                  <a:pt x="1421" y="12"/>
                </a:lnTo>
                <a:lnTo>
                  <a:pt x="1425" y="12"/>
                </a:lnTo>
                <a:lnTo>
                  <a:pt x="1425" y="12"/>
                </a:lnTo>
                <a:lnTo>
                  <a:pt x="1425" y="12"/>
                </a:lnTo>
                <a:lnTo>
                  <a:pt x="1429" y="8"/>
                </a:lnTo>
                <a:lnTo>
                  <a:pt x="1429" y="8"/>
                </a:lnTo>
                <a:lnTo>
                  <a:pt x="1429" y="8"/>
                </a:lnTo>
                <a:lnTo>
                  <a:pt x="1429" y="8"/>
                </a:lnTo>
                <a:lnTo>
                  <a:pt x="1433" y="12"/>
                </a:lnTo>
                <a:lnTo>
                  <a:pt x="1433" y="12"/>
                </a:lnTo>
                <a:lnTo>
                  <a:pt x="1437" y="12"/>
                </a:lnTo>
                <a:lnTo>
                  <a:pt x="142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6" name="Line 190"/>
          <p:cNvSpPr>
            <a:spLocks noChangeShapeType="1"/>
          </p:cNvSpPr>
          <p:nvPr/>
        </p:nvSpPr>
        <p:spPr bwMode="auto">
          <a:xfrm flipH="1">
            <a:off x="3873500" y="2973388"/>
            <a:ext cx="182563" cy="3190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7" name="Line 191"/>
          <p:cNvSpPr>
            <a:spLocks noChangeShapeType="1"/>
          </p:cNvSpPr>
          <p:nvPr/>
        </p:nvSpPr>
        <p:spPr bwMode="auto">
          <a:xfrm flipH="1">
            <a:off x="3575050" y="3292475"/>
            <a:ext cx="298450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8" name="Line 192"/>
          <p:cNvSpPr>
            <a:spLocks noChangeShapeType="1"/>
          </p:cNvSpPr>
          <p:nvPr/>
        </p:nvSpPr>
        <p:spPr bwMode="auto">
          <a:xfrm flipH="1">
            <a:off x="3389313" y="3457575"/>
            <a:ext cx="185737" cy="3175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49" name="Line 193"/>
          <p:cNvSpPr>
            <a:spLocks noChangeShapeType="1"/>
          </p:cNvSpPr>
          <p:nvPr/>
        </p:nvSpPr>
        <p:spPr bwMode="auto">
          <a:xfrm flipH="1">
            <a:off x="2908300" y="3940175"/>
            <a:ext cx="184150" cy="3190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50" name="Line 194"/>
          <p:cNvSpPr>
            <a:spLocks noChangeShapeType="1"/>
          </p:cNvSpPr>
          <p:nvPr/>
        </p:nvSpPr>
        <p:spPr bwMode="auto">
          <a:xfrm flipH="1">
            <a:off x="3092450" y="3775075"/>
            <a:ext cx="296863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2616200" y="4259263"/>
            <a:ext cx="292100" cy="165100"/>
            <a:chOff x="883" y="2574"/>
            <a:chExt cx="159" cy="91"/>
          </a:xfrm>
        </p:grpSpPr>
        <p:sp>
          <p:nvSpPr>
            <p:cNvPr id="1069252" name="Line 196"/>
            <p:cNvSpPr>
              <a:spLocks noChangeShapeType="1"/>
            </p:cNvSpPr>
            <p:nvPr/>
          </p:nvSpPr>
          <p:spPr bwMode="auto">
            <a:xfrm flipH="1">
              <a:off x="908" y="2574"/>
              <a:ext cx="134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53" name="Freeform 197"/>
            <p:cNvSpPr>
              <a:spLocks/>
            </p:cNvSpPr>
            <p:nvPr/>
          </p:nvSpPr>
          <p:spPr bwMode="auto">
            <a:xfrm>
              <a:off x="883" y="2622"/>
              <a:ext cx="50" cy="4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43"/>
                </a:cxn>
                <a:cxn ang="0">
                  <a:pos x="50" y="39"/>
                </a:cxn>
                <a:cxn ang="0">
                  <a:pos x="25" y="0"/>
                </a:cxn>
              </a:cxnLst>
              <a:rect l="0" t="0" r="r" b="b"/>
              <a:pathLst>
                <a:path w="50" h="43">
                  <a:moveTo>
                    <a:pt x="25" y="0"/>
                  </a:moveTo>
                  <a:lnTo>
                    <a:pt x="0" y="43"/>
                  </a:lnTo>
                  <a:lnTo>
                    <a:pt x="50" y="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254" name="Line 198"/>
          <p:cNvSpPr>
            <a:spLocks noChangeShapeType="1"/>
          </p:cNvSpPr>
          <p:nvPr/>
        </p:nvSpPr>
        <p:spPr bwMode="auto">
          <a:xfrm flipH="1">
            <a:off x="4056063" y="2808288"/>
            <a:ext cx="298450" cy="165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99"/>
          <p:cNvGrpSpPr>
            <a:grpSpLocks/>
          </p:cNvGrpSpPr>
          <p:nvPr/>
        </p:nvGrpSpPr>
        <p:grpSpPr bwMode="auto">
          <a:xfrm>
            <a:off x="2074863" y="4964113"/>
            <a:ext cx="112712" cy="754062"/>
            <a:chOff x="588" y="2965"/>
            <a:chExt cx="62" cy="419"/>
          </a:xfrm>
        </p:grpSpPr>
        <p:sp>
          <p:nvSpPr>
            <p:cNvPr id="1069256" name="Line 200"/>
            <p:cNvSpPr>
              <a:spLocks noChangeShapeType="1"/>
            </p:cNvSpPr>
            <p:nvPr/>
          </p:nvSpPr>
          <p:spPr bwMode="auto">
            <a:xfrm>
              <a:off x="617" y="2965"/>
              <a:ext cx="1" cy="3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257" name="Freeform 201"/>
            <p:cNvSpPr>
              <a:spLocks/>
            </p:cNvSpPr>
            <p:nvPr/>
          </p:nvSpPr>
          <p:spPr bwMode="auto">
            <a:xfrm>
              <a:off x="588" y="3325"/>
              <a:ext cx="6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59"/>
                </a:cxn>
                <a:cxn ang="0">
                  <a:pos x="62" y="0"/>
                </a:cxn>
                <a:cxn ang="0">
                  <a:pos x="0" y="0"/>
                </a:cxn>
              </a:cxnLst>
              <a:rect l="0" t="0" r="r" b="b"/>
              <a:pathLst>
                <a:path w="62" h="59">
                  <a:moveTo>
                    <a:pt x="0" y="0"/>
                  </a:moveTo>
                  <a:lnTo>
                    <a:pt x="29" y="59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258" name="Rectangle 202"/>
          <p:cNvSpPr>
            <a:spLocks noChangeArrowheads="1"/>
          </p:cNvSpPr>
          <p:nvPr/>
        </p:nvSpPr>
        <p:spPr bwMode="auto">
          <a:xfrm>
            <a:off x="1346200" y="3833813"/>
            <a:ext cx="10858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59" name="Rectangle 203"/>
          <p:cNvSpPr>
            <a:spLocks noChangeArrowheads="1"/>
          </p:cNvSpPr>
          <p:nvPr/>
        </p:nvSpPr>
        <p:spPr bwMode="auto">
          <a:xfrm>
            <a:off x="1619250" y="3789363"/>
            <a:ext cx="1003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FF0F0F"/>
                </a:solidFill>
                <a:latin typeface="Times New Roman" pitchFamily="18" charset="0"/>
              </a:rPr>
              <a:t>Data Reception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FF0F0F"/>
                </a:solidFill>
                <a:latin typeface="Times New Roman" pitchFamily="18" charset="0"/>
              </a:rPr>
              <a:t>and Processing</a:t>
            </a:r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0" name="Group 204"/>
          <p:cNvGrpSpPr>
            <a:grpSpLocks/>
          </p:cNvGrpSpPr>
          <p:nvPr/>
        </p:nvGrpSpPr>
        <p:grpSpPr bwMode="auto">
          <a:xfrm>
            <a:off x="5146675" y="2636838"/>
            <a:ext cx="1014413" cy="1419225"/>
            <a:chOff x="3242" y="1570"/>
            <a:chExt cx="639" cy="894"/>
          </a:xfrm>
        </p:grpSpPr>
        <p:grpSp>
          <p:nvGrpSpPr>
            <p:cNvPr id="11" name="Group 205"/>
            <p:cNvGrpSpPr>
              <a:grpSpLocks/>
            </p:cNvGrpSpPr>
            <p:nvPr/>
          </p:nvGrpSpPr>
          <p:grpSpPr bwMode="auto">
            <a:xfrm>
              <a:off x="3242" y="1615"/>
              <a:ext cx="483" cy="816"/>
              <a:chOff x="2316" y="1725"/>
              <a:chExt cx="417" cy="952"/>
            </a:xfrm>
          </p:grpSpPr>
          <p:sp>
            <p:nvSpPr>
              <p:cNvPr id="1069262" name="Freeform 206"/>
              <p:cNvSpPr>
                <a:spLocks/>
              </p:cNvSpPr>
              <p:nvPr/>
            </p:nvSpPr>
            <p:spPr bwMode="auto">
              <a:xfrm>
                <a:off x="2354" y="1776"/>
                <a:ext cx="379" cy="901"/>
              </a:xfrm>
              <a:custGeom>
                <a:avLst/>
                <a:gdLst/>
                <a:ahLst/>
                <a:cxnLst>
                  <a:cxn ang="0">
                    <a:pos x="91" y="228"/>
                  </a:cxn>
                  <a:cxn ang="0">
                    <a:pos x="69" y="101"/>
                  </a:cxn>
                  <a:cxn ang="0">
                    <a:pos x="0" y="0"/>
                  </a:cxn>
                </a:cxnLst>
                <a:rect l="0" t="0" r="r" b="b"/>
                <a:pathLst>
                  <a:path w="91" h="228">
                    <a:moveTo>
                      <a:pt x="91" y="228"/>
                    </a:moveTo>
                    <a:cubicBezTo>
                      <a:pt x="89" y="184"/>
                      <a:pt x="86" y="141"/>
                      <a:pt x="69" y="101"/>
                    </a:cubicBezTo>
                    <a:cubicBezTo>
                      <a:pt x="55" y="67"/>
                      <a:pt x="20" y="25"/>
                      <a:pt x="0" y="0"/>
                    </a:cubicBezTo>
                  </a:path>
                </a:pathLst>
              </a:custGeom>
              <a:noFill/>
              <a:ln w="26988">
                <a:solidFill>
                  <a:srgbClr val="00CC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63" name="Freeform 207"/>
              <p:cNvSpPr>
                <a:spLocks/>
              </p:cNvSpPr>
              <p:nvPr/>
            </p:nvSpPr>
            <p:spPr bwMode="auto">
              <a:xfrm>
                <a:off x="2316" y="1725"/>
                <a:ext cx="71" cy="75"/>
              </a:xfrm>
              <a:custGeom>
                <a:avLst/>
                <a:gdLst/>
                <a:ahLst/>
                <a:cxnLst>
                  <a:cxn ang="0">
                    <a:pos x="71" y="35"/>
                  </a:cxn>
                  <a:cxn ang="0">
                    <a:pos x="0" y="0"/>
                  </a:cxn>
                  <a:cxn ang="0">
                    <a:pos x="13" y="75"/>
                  </a:cxn>
                  <a:cxn ang="0">
                    <a:pos x="71" y="35"/>
                  </a:cxn>
                </a:cxnLst>
                <a:rect l="0" t="0" r="r" b="b"/>
                <a:pathLst>
                  <a:path w="71" h="75">
                    <a:moveTo>
                      <a:pt x="71" y="35"/>
                    </a:moveTo>
                    <a:lnTo>
                      <a:pt x="0" y="0"/>
                    </a:lnTo>
                    <a:lnTo>
                      <a:pt x="13" y="75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00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9264" name="Rectangle 208"/>
            <p:cNvSpPr>
              <a:spLocks noChangeArrowheads="1"/>
            </p:cNvSpPr>
            <p:nvPr/>
          </p:nvSpPr>
          <p:spPr bwMode="auto">
            <a:xfrm rot="3780000">
              <a:off x="3319" y="1902"/>
              <a:ext cx="8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00CC66"/>
                  </a:solidFill>
                  <a:latin typeface="Times New Roman" pitchFamily="18" charset="0"/>
                </a:rPr>
                <a:t>      Remote Sensor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00CC66"/>
                  </a:solidFill>
                  <a:latin typeface="Times New Roman" pitchFamily="18" charset="0"/>
                </a:rPr>
                <a:t>Vicarious Calibration</a:t>
              </a:r>
              <a:endParaRPr lang="en-GB" sz="1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069265" name="Rectangle 209"/>
          <p:cNvSpPr>
            <a:spLocks noChangeArrowheads="1"/>
          </p:cNvSpPr>
          <p:nvPr/>
        </p:nvSpPr>
        <p:spPr bwMode="auto">
          <a:xfrm>
            <a:off x="3276600" y="3775075"/>
            <a:ext cx="1101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66" name="Rectangle 210"/>
          <p:cNvSpPr>
            <a:spLocks noChangeArrowheads="1"/>
          </p:cNvSpPr>
          <p:nvPr/>
        </p:nvSpPr>
        <p:spPr bwMode="auto">
          <a:xfrm>
            <a:off x="3344863" y="3827463"/>
            <a:ext cx="7969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CC"/>
                </a:solidFill>
                <a:latin typeface="Times New Roman" pitchFamily="18" charset="0"/>
              </a:rPr>
              <a:t>Atmosphere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9267" name="Rectangle 211"/>
          <p:cNvSpPr>
            <a:spLocks noChangeArrowheads="1"/>
          </p:cNvSpPr>
          <p:nvPr/>
        </p:nvSpPr>
        <p:spPr bwMode="auto">
          <a:xfrm>
            <a:off x="3092450" y="4473575"/>
            <a:ext cx="1069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68" name="Rectangle 212"/>
          <p:cNvSpPr>
            <a:spLocks noChangeArrowheads="1"/>
          </p:cNvSpPr>
          <p:nvPr/>
        </p:nvSpPr>
        <p:spPr bwMode="auto">
          <a:xfrm>
            <a:off x="3167063" y="4522788"/>
            <a:ext cx="766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sz="1200">
                <a:solidFill>
                  <a:srgbClr val="0000CC"/>
                </a:solidFill>
                <a:latin typeface="Times New Roman" pitchFamily="18" charset="0"/>
              </a:rPr>
              <a:t>Sea Surface</a:t>
            </a:r>
            <a:endParaRPr lang="en-GB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69269" name="Picture 213" descr="s1998244_1998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5732463"/>
            <a:ext cx="1439862" cy="658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2" name="Group 214"/>
          <p:cNvGrpSpPr>
            <a:grpSpLocks/>
          </p:cNvGrpSpPr>
          <p:nvPr/>
        </p:nvGrpSpPr>
        <p:grpSpPr bwMode="auto">
          <a:xfrm>
            <a:off x="6084888" y="4149725"/>
            <a:ext cx="1644650" cy="666750"/>
            <a:chOff x="3847" y="2522"/>
            <a:chExt cx="1036" cy="420"/>
          </a:xfrm>
        </p:grpSpPr>
        <p:grpSp>
          <p:nvGrpSpPr>
            <p:cNvPr id="13" name="Group 215"/>
            <p:cNvGrpSpPr>
              <a:grpSpLocks/>
            </p:cNvGrpSpPr>
            <p:nvPr/>
          </p:nvGrpSpPr>
          <p:grpSpPr bwMode="auto">
            <a:xfrm>
              <a:off x="3847" y="2673"/>
              <a:ext cx="1036" cy="269"/>
              <a:chOff x="2783" y="2645"/>
              <a:chExt cx="896" cy="237"/>
            </a:xfrm>
          </p:grpSpPr>
          <p:sp>
            <p:nvSpPr>
              <p:cNvPr id="1069272" name="Freeform 216"/>
              <p:cNvSpPr>
                <a:spLocks/>
              </p:cNvSpPr>
              <p:nvPr/>
            </p:nvSpPr>
            <p:spPr bwMode="auto">
              <a:xfrm>
                <a:off x="2845" y="2669"/>
                <a:ext cx="834" cy="213"/>
              </a:xfrm>
              <a:custGeom>
                <a:avLst/>
                <a:gdLst/>
                <a:ahLst/>
                <a:cxnLst>
                  <a:cxn ang="0">
                    <a:pos x="200" y="54"/>
                  </a:cxn>
                  <a:cxn ang="0">
                    <a:pos x="57" y="6"/>
                  </a:cxn>
                  <a:cxn ang="0">
                    <a:pos x="0" y="3"/>
                  </a:cxn>
                </a:cxnLst>
                <a:rect l="0" t="0" r="r" b="b"/>
                <a:pathLst>
                  <a:path w="200" h="54">
                    <a:moveTo>
                      <a:pt x="200" y="54"/>
                    </a:moveTo>
                    <a:cubicBezTo>
                      <a:pt x="147" y="34"/>
                      <a:pt x="93" y="14"/>
                      <a:pt x="57" y="6"/>
                    </a:cubicBezTo>
                    <a:cubicBezTo>
                      <a:pt x="31" y="0"/>
                      <a:pt x="14" y="0"/>
                      <a:pt x="0" y="3"/>
                    </a:cubicBezTo>
                  </a:path>
                </a:pathLst>
              </a:cu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73" name="Freeform 217"/>
              <p:cNvSpPr>
                <a:spLocks/>
              </p:cNvSpPr>
              <p:nvPr/>
            </p:nvSpPr>
            <p:spPr bwMode="auto">
              <a:xfrm>
                <a:off x="2783" y="2645"/>
                <a:ext cx="83" cy="7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52"/>
                  </a:cxn>
                  <a:cxn ang="0">
                    <a:pos x="83" y="71"/>
                  </a:cxn>
                  <a:cxn ang="0">
                    <a:pos x="67" y="0"/>
                  </a:cxn>
                </a:cxnLst>
                <a:rect l="0" t="0" r="r" b="b"/>
                <a:pathLst>
                  <a:path w="83" h="71">
                    <a:moveTo>
                      <a:pt x="67" y="0"/>
                    </a:moveTo>
                    <a:lnTo>
                      <a:pt x="0" y="52"/>
                    </a:lnTo>
                    <a:lnTo>
                      <a:pt x="83" y="7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9274" name="Rectangle 218"/>
            <p:cNvSpPr>
              <a:spLocks noChangeArrowheads="1"/>
            </p:cNvSpPr>
            <p:nvPr/>
          </p:nvSpPr>
          <p:spPr bwMode="auto">
            <a:xfrm rot="991003">
              <a:off x="4014" y="2522"/>
              <a:ext cx="76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FF0000"/>
                  </a:solidFill>
                  <a:latin typeface="Times New Roman" pitchFamily="18" charset="0"/>
                </a:rPr>
                <a:t>In Situ Instrument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FF0000"/>
                  </a:solidFill>
                  <a:latin typeface="Times New Roman" pitchFamily="18" charset="0"/>
                </a:rPr>
                <a:t>      Calibration</a:t>
              </a:r>
              <a:r>
                <a:rPr lang="en-GB" sz="1200">
                  <a:solidFill>
                    <a:srgbClr val="00CC66"/>
                  </a:solidFill>
                  <a:latin typeface="Times New Roman" pitchFamily="18" charset="0"/>
                </a:rPr>
                <a:t> </a:t>
              </a:r>
              <a:endParaRPr lang="en-GB" sz="1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" name="Group 219"/>
          <p:cNvGrpSpPr>
            <a:grpSpLocks/>
          </p:cNvGrpSpPr>
          <p:nvPr/>
        </p:nvGrpSpPr>
        <p:grpSpPr bwMode="auto">
          <a:xfrm>
            <a:off x="2411413" y="2132013"/>
            <a:ext cx="504825" cy="504825"/>
            <a:chOff x="4320" y="0"/>
            <a:chExt cx="912" cy="912"/>
          </a:xfrm>
        </p:grpSpPr>
        <p:sp>
          <p:nvSpPr>
            <p:cNvPr id="1069276" name="AutoShape 220"/>
            <p:cNvSpPr>
              <a:spLocks noChangeArrowheads="1"/>
            </p:cNvSpPr>
            <p:nvPr/>
          </p:nvSpPr>
          <p:spPr bwMode="auto">
            <a:xfrm>
              <a:off x="4320" y="0"/>
              <a:ext cx="912" cy="912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277" name="Oval 221"/>
            <p:cNvSpPr>
              <a:spLocks noChangeArrowheads="1"/>
            </p:cNvSpPr>
            <p:nvPr/>
          </p:nvSpPr>
          <p:spPr bwMode="auto">
            <a:xfrm>
              <a:off x="4512" y="192"/>
              <a:ext cx="528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22"/>
          <p:cNvGrpSpPr>
            <a:grpSpLocks/>
          </p:cNvGrpSpPr>
          <p:nvPr/>
        </p:nvGrpSpPr>
        <p:grpSpPr bwMode="auto">
          <a:xfrm>
            <a:off x="2771775" y="2636838"/>
            <a:ext cx="792163" cy="720725"/>
            <a:chOff x="1655" y="1434"/>
            <a:chExt cx="499" cy="454"/>
          </a:xfrm>
        </p:grpSpPr>
        <p:grpSp>
          <p:nvGrpSpPr>
            <p:cNvPr id="16" name="Group 223"/>
            <p:cNvGrpSpPr>
              <a:grpSpLocks/>
            </p:cNvGrpSpPr>
            <p:nvPr/>
          </p:nvGrpSpPr>
          <p:grpSpPr bwMode="auto">
            <a:xfrm>
              <a:off x="1655" y="1434"/>
              <a:ext cx="408" cy="409"/>
              <a:chOff x="1746" y="1389"/>
              <a:chExt cx="408" cy="409"/>
            </a:xfrm>
          </p:grpSpPr>
          <p:sp>
            <p:nvSpPr>
              <p:cNvPr id="1069280" name="Line 224"/>
              <p:cNvSpPr>
                <a:spLocks noChangeShapeType="1"/>
              </p:cNvSpPr>
              <p:nvPr/>
            </p:nvSpPr>
            <p:spPr bwMode="auto">
              <a:xfrm>
                <a:off x="1746" y="1389"/>
                <a:ext cx="227" cy="31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81" name="Line 225"/>
              <p:cNvSpPr>
                <a:spLocks noChangeShapeType="1"/>
              </p:cNvSpPr>
              <p:nvPr/>
            </p:nvSpPr>
            <p:spPr bwMode="auto">
              <a:xfrm>
                <a:off x="1837" y="1434"/>
                <a:ext cx="227" cy="31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82" name="Line 226"/>
              <p:cNvSpPr>
                <a:spLocks noChangeShapeType="1"/>
              </p:cNvSpPr>
              <p:nvPr/>
            </p:nvSpPr>
            <p:spPr bwMode="auto">
              <a:xfrm>
                <a:off x="1927" y="1480"/>
                <a:ext cx="227" cy="31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9283" name="Line 227"/>
            <p:cNvSpPr>
              <a:spLocks noChangeShapeType="1"/>
            </p:cNvSpPr>
            <p:nvPr/>
          </p:nvSpPr>
          <p:spPr bwMode="auto">
            <a:xfrm>
              <a:off x="1927" y="1570"/>
              <a:ext cx="227" cy="31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9284" name="Rectangle 228"/>
          <p:cNvSpPr>
            <a:spLocks noChangeArrowheads="1"/>
          </p:cNvSpPr>
          <p:nvPr/>
        </p:nvSpPr>
        <p:spPr bwMode="auto">
          <a:xfrm>
            <a:off x="3130550" y="4797425"/>
            <a:ext cx="3024188" cy="57467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100000">
                <a:srgbClr val="33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29"/>
          <p:cNvGrpSpPr>
            <a:grpSpLocks/>
          </p:cNvGrpSpPr>
          <p:nvPr/>
        </p:nvGrpSpPr>
        <p:grpSpPr bwMode="auto">
          <a:xfrm>
            <a:off x="2479675" y="4738688"/>
            <a:ext cx="3168650" cy="1042987"/>
            <a:chOff x="1562" y="2894"/>
            <a:chExt cx="1996" cy="657"/>
          </a:xfrm>
        </p:grpSpPr>
        <p:sp>
          <p:nvSpPr>
            <p:cNvPr id="1069286" name="Rectangle 230"/>
            <p:cNvSpPr>
              <a:spLocks noChangeArrowheads="1"/>
            </p:cNvSpPr>
            <p:nvPr/>
          </p:nvSpPr>
          <p:spPr bwMode="auto">
            <a:xfrm rot="1032321">
              <a:off x="1744" y="3430"/>
              <a:ext cx="937" cy="12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009900"/>
                  </a:solidFill>
                  <a:latin typeface="Times New Roman" pitchFamily="18" charset="0"/>
                </a:rPr>
                <a:t>Products Development</a:t>
              </a:r>
              <a:endParaRPr lang="en-GB" sz="1200" b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231"/>
            <p:cNvGrpSpPr>
              <a:grpSpLocks/>
            </p:cNvGrpSpPr>
            <p:nvPr/>
          </p:nvGrpSpPr>
          <p:grpSpPr bwMode="auto">
            <a:xfrm rot="-415051">
              <a:off x="1562" y="2894"/>
              <a:ext cx="1996" cy="590"/>
              <a:chOff x="717" y="2965"/>
              <a:chExt cx="1899" cy="372"/>
            </a:xfrm>
          </p:grpSpPr>
          <p:sp>
            <p:nvSpPr>
              <p:cNvPr id="1069288" name="Freeform 232"/>
              <p:cNvSpPr>
                <a:spLocks/>
              </p:cNvSpPr>
              <p:nvPr/>
            </p:nvSpPr>
            <p:spPr bwMode="auto">
              <a:xfrm>
                <a:off x="771" y="2993"/>
                <a:ext cx="1845" cy="344"/>
              </a:xfrm>
              <a:custGeom>
                <a:avLst/>
                <a:gdLst/>
                <a:ahLst/>
                <a:cxnLst>
                  <a:cxn ang="0">
                    <a:pos x="443" y="16"/>
                  </a:cxn>
                  <a:cxn ang="0">
                    <a:pos x="183" y="84"/>
                  </a:cxn>
                  <a:cxn ang="0">
                    <a:pos x="0" y="0"/>
                  </a:cxn>
                </a:cxnLst>
                <a:rect l="0" t="0" r="r" b="b"/>
                <a:pathLst>
                  <a:path w="443" h="87">
                    <a:moveTo>
                      <a:pt x="443" y="16"/>
                    </a:moveTo>
                    <a:cubicBezTo>
                      <a:pt x="351" y="51"/>
                      <a:pt x="259" y="87"/>
                      <a:pt x="183" y="84"/>
                    </a:cubicBezTo>
                    <a:cubicBezTo>
                      <a:pt x="116" y="80"/>
                      <a:pt x="39" y="24"/>
                      <a:pt x="0" y="0"/>
                    </a:cubicBezTo>
                  </a:path>
                </a:pathLst>
              </a:custGeom>
              <a:noFill/>
              <a:ln w="26988">
                <a:solidFill>
                  <a:srgbClr val="00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89" name="Freeform 233"/>
              <p:cNvSpPr>
                <a:spLocks/>
              </p:cNvSpPr>
              <p:nvPr/>
            </p:nvSpPr>
            <p:spPr bwMode="auto">
              <a:xfrm>
                <a:off x="717" y="2965"/>
                <a:ext cx="87" cy="68"/>
              </a:xfrm>
              <a:custGeom>
                <a:avLst/>
                <a:gdLst/>
                <a:ahLst/>
                <a:cxnLst>
                  <a:cxn ang="0">
                    <a:pos x="87" y="8"/>
                  </a:cxn>
                  <a:cxn ang="0">
                    <a:pos x="0" y="0"/>
                  </a:cxn>
                  <a:cxn ang="0">
                    <a:pos x="50" y="68"/>
                  </a:cxn>
                  <a:cxn ang="0">
                    <a:pos x="87" y="8"/>
                  </a:cxn>
                </a:cxnLst>
                <a:rect l="0" t="0" r="r" b="b"/>
                <a:pathLst>
                  <a:path w="87" h="68">
                    <a:moveTo>
                      <a:pt x="87" y="8"/>
                    </a:moveTo>
                    <a:lnTo>
                      <a:pt x="0" y="0"/>
                    </a:lnTo>
                    <a:lnTo>
                      <a:pt x="50" y="68"/>
                    </a:lnTo>
                    <a:lnTo>
                      <a:pt x="87" y="8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9290" name="Oval 234"/>
          <p:cNvSpPr>
            <a:spLocks noChangeArrowheads="1"/>
          </p:cNvSpPr>
          <p:nvPr/>
        </p:nvSpPr>
        <p:spPr bwMode="auto">
          <a:xfrm>
            <a:off x="4945063" y="4919663"/>
            <a:ext cx="58737" cy="111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1" name="Oval 235"/>
          <p:cNvSpPr>
            <a:spLocks noChangeArrowheads="1"/>
          </p:cNvSpPr>
          <p:nvPr/>
        </p:nvSpPr>
        <p:spPr bwMode="auto">
          <a:xfrm>
            <a:off x="4578350" y="4995863"/>
            <a:ext cx="60325" cy="111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2" name="Oval 236"/>
          <p:cNvSpPr>
            <a:spLocks noChangeArrowheads="1"/>
          </p:cNvSpPr>
          <p:nvPr/>
        </p:nvSpPr>
        <p:spPr bwMode="auto">
          <a:xfrm>
            <a:off x="4725988" y="4995863"/>
            <a:ext cx="73025" cy="206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3" name="Oval 237"/>
          <p:cNvSpPr>
            <a:spLocks noChangeArrowheads="1"/>
          </p:cNvSpPr>
          <p:nvPr/>
        </p:nvSpPr>
        <p:spPr bwMode="auto">
          <a:xfrm>
            <a:off x="4481513" y="4957763"/>
            <a:ext cx="58737" cy="222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4" name="Oval 238"/>
          <p:cNvSpPr>
            <a:spLocks noChangeArrowheads="1"/>
          </p:cNvSpPr>
          <p:nvPr/>
        </p:nvSpPr>
        <p:spPr bwMode="auto">
          <a:xfrm>
            <a:off x="4627563" y="4883150"/>
            <a:ext cx="28575" cy="1111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5" name="Oval 239"/>
          <p:cNvSpPr>
            <a:spLocks noChangeArrowheads="1"/>
          </p:cNvSpPr>
          <p:nvPr/>
        </p:nvSpPr>
        <p:spPr bwMode="auto">
          <a:xfrm>
            <a:off x="4510088" y="4873625"/>
            <a:ext cx="28575" cy="95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6" name="Oval 240"/>
          <p:cNvSpPr>
            <a:spLocks noChangeArrowheads="1"/>
          </p:cNvSpPr>
          <p:nvPr/>
        </p:nvSpPr>
        <p:spPr bwMode="auto">
          <a:xfrm>
            <a:off x="4568825" y="4926013"/>
            <a:ext cx="30163" cy="95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7" name="Oval 241"/>
          <p:cNvSpPr>
            <a:spLocks noChangeArrowheads="1"/>
          </p:cNvSpPr>
          <p:nvPr/>
        </p:nvSpPr>
        <p:spPr bwMode="auto">
          <a:xfrm>
            <a:off x="4822825" y="4938713"/>
            <a:ext cx="30163" cy="111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8" name="Oval 242"/>
          <p:cNvSpPr>
            <a:spLocks noChangeArrowheads="1"/>
          </p:cNvSpPr>
          <p:nvPr/>
        </p:nvSpPr>
        <p:spPr bwMode="auto">
          <a:xfrm>
            <a:off x="4686300" y="4903788"/>
            <a:ext cx="30163" cy="111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299" name="Oval 243"/>
          <p:cNvSpPr>
            <a:spLocks noChangeArrowheads="1"/>
          </p:cNvSpPr>
          <p:nvPr/>
        </p:nvSpPr>
        <p:spPr bwMode="auto">
          <a:xfrm>
            <a:off x="4768850" y="4868863"/>
            <a:ext cx="44450" cy="7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300" name="Line 244"/>
          <p:cNvSpPr>
            <a:spLocks noChangeShapeType="1"/>
          </p:cNvSpPr>
          <p:nvPr/>
        </p:nvSpPr>
        <p:spPr bwMode="auto">
          <a:xfrm>
            <a:off x="4897438" y="2595563"/>
            <a:ext cx="106362" cy="2417762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301" name="Line 245"/>
          <p:cNvSpPr>
            <a:spLocks noChangeShapeType="1"/>
          </p:cNvSpPr>
          <p:nvPr/>
        </p:nvSpPr>
        <p:spPr bwMode="auto">
          <a:xfrm flipH="1">
            <a:off x="4498975" y="2644775"/>
            <a:ext cx="336550" cy="236855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246"/>
          <p:cNvGrpSpPr>
            <a:grpSpLocks/>
          </p:cNvGrpSpPr>
          <p:nvPr/>
        </p:nvGrpSpPr>
        <p:grpSpPr bwMode="auto">
          <a:xfrm>
            <a:off x="5268913" y="2544763"/>
            <a:ext cx="2732087" cy="2906712"/>
            <a:chOff x="3500" y="1512"/>
            <a:chExt cx="1721" cy="1831"/>
          </a:xfrm>
        </p:grpSpPr>
        <p:sp>
          <p:nvSpPr>
            <p:cNvPr id="1069303" name="Rectangle 247"/>
            <p:cNvSpPr>
              <a:spLocks noChangeArrowheads="1"/>
            </p:cNvSpPr>
            <p:nvPr/>
          </p:nvSpPr>
          <p:spPr bwMode="auto">
            <a:xfrm>
              <a:off x="4785" y="3113"/>
              <a:ext cx="4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chemeClr val="tx1"/>
                  </a:solidFill>
                  <a:latin typeface="Times New Roman" pitchFamily="18" charset="0"/>
                </a:rPr>
                <a:t>Traceable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chemeClr val="tx1"/>
                  </a:solidFill>
                  <a:latin typeface="Times New Roman" pitchFamily="18" charset="0"/>
                </a:rPr>
                <a:t>Reference</a:t>
              </a:r>
              <a:r>
                <a:rPr lang="en-GB" sz="1200">
                  <a:solidFill>
                    <a:srgbClr val="FFFF66"/>
                  </a:solidFill>
                  <a:latin typeface="Times New Roman" pitchFamily="18" charset="0"/>
                </a:rPr>
                <a:t> </a:t>
              </a:r>
              <a:endParaRPr lang="en-GB" sz="1200" b="0">
                <a:solidFill>
                  <a:srgbClr val="FFFF66"/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248"/>
            <p:cNvGrpSpPr>
              <a:grpSpLocks/>
            </p:cNvGrpSpPr>
            <p:nvPr/>
          </p:nvGrpSpPr>
          <p:grpSpPr bwMode="auto">
            <a:xfrm>
              <a:off x="3500" y="1512"/>
              <a:ext cx="1713" cy="1573"/>
              <a:chOff x="3500" y="1512"/>
              <a:chExt cx="1713" cy="1573"/>
            </a:xfrm>
          </p:grpSpPr>
          <p:grpSp>
            <p:nvGrpSpPr>
              <p:cNvPr id="21" name="Group 249"/>
              <p:cNvGrpSpPr>
                <a:grpSpLocks/>
              </p:cNvGrpSpPr>
              <p:nvPr/>
            </p:nvGrpSpPr>
            <p:grpSpPr bwMode="auto">
              <a:xfrm>
                <a:off x="3500" y="1512"/>
                <a:ext cx="1517" cy="1353"/>
                <a:chOff x="2483" y="1622"/>
                <a:chExt cx="1312" cy="1193"/>
              </a:xfrm>
            </p:grpSpPr>
            <p:sp>
              <p:nvSpPr>
                <p:cNvPr id="1069306" name="Freeform 250"/>
                <p:cNvSpPr>
                  <a:spLocks/>
                </p:cNvSpPr>
                <p:nvPr/>
              </p:nvSpPr>
              <p:spPr bwMode="auto">
                <a:xfrm>
                  <a:off x="2546" y="1649"/>
                  <a:ext cx="1249" cy="1166"/>
                </a:xfrm>
                <a:custGeom>
                  <a:avLst/>
                  <a:gdLst/>
                  <a:ahLst/>
                  <a:cxnLst>
                    <a:cxn ang="0">
                      <a:pos x="300" y="295"/>
                    </a:cxn>
                    <a:cxn ang="0">
                      <a:pos x="176" y="1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0" h="295">
                      <a:moveTo>
                        <a:pt x="300" y="295"/>
                      </a:moveTo>
                      <a:cubicBezTo>
                        <a:pt x="264" y="227"/>
                        <a:pt x="228" y="159"/>
                        <a:pt x="176" y="108"/>
                      </a:cubicBezTo>
                      <a:cubicBezTo>
                        <a:pt x="129" y="64"/>
                        <a:pt x="43" y="24"/>
                        <a:pt x="0" y="0"/>
                      </a:cubicBezTo>
                    </a:path>
                  </a:pathLst>
                </a:custGeom>
                <a:noFill/>
                <a:ln w="269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07" name="Freeform 251"/>
                <p:cNvSpPr>
                  <a:spLocks/>
                </p:cNvSpPr>
                <p:nvPr/>
              </p:nvSpPr>
              <p:spPr bwMode="auto">
                <a:xfrm>
                  <a:off x="2483" y="1622"/>
                  <a:ext cx="87" cy="63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0" y="0"/>
                    </a:cxn>
                    <a:cxn ang="0">
                      <a:pos x="50" y="6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63">
                      <a:moveTo>
                        <a:pt x="87" y="0"/>
                      </a:moveTo>
                      <a:lnTo>
                        <a:pt x="0" y="0"/>
                      </a:lnTo>
                      <a:lnTo>
                        <a:pt x="50" y="6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9308" name="Rectangle 252"/>
              <p:cNvSpPr>
                <a:spLocks noChangeArrowheads="1"/>
              </p:cNvSpPr>
              <p:nvPr/>
            </p:nvSpPr>
            <p:spPr bwMode="auto">
              <a:xfrm rot="2667404">
                <a:off x="4223" y="2041"/>
                <a:ext cx="99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GB" sz="1200">
                    <a:solidFill>
                      <a:srgbClr val="000000"/>
                    </a:solidFill>
                    <a:latin typeface="Times New Roman" pitchFamily="18" charset="0"/>
                  </a:rPr>
                  <a:t>       Remote Sensor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GB" sz="1200">
                    <a:solidFill>
                      <a:srgbClr val="000000"/>
                    </a:solidFill>
                    <a:latin typeface="Times New Roman" pitchFamily="18" charset="0"/>
                  </a:rPr>
                  <a:t>Pre-Launch Calibration</a:t>
                </a:r>
                <a:endParaRPr lang="en-GB" sz="1200" b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" name="Group 253"/>
              <p:cNvGrpSpPr>
                <a:grpSpLocks/>
              </p:cNvGrpSpPr>
              <p:nvPr/>
            </p:nvGrpSpPr>
            <p:grpSpPr bwMode="auto">
              <a:xfrm>
                <a:off x="4902" y="2863"/>
                <a:ext cx="235" cy="222"/>
                <a:chOff x="1415" y="1561"/>
                <a:chExt cx="175" cy="169"/>
              </a:xfrm>
            </p:grpSpPr>
            <p:sp>
              <p:nvSpPr>
                <p:cNvPr id="1069310" name="Freeform 254"/>
                <p:cNvSpPr>
                  <a:spLocks/>
                </p:cNvSpPr>
                <p:nvPr/>
              </p:nvSpPr>
              <p:spPr bwMode="auto">
                <a:xfrm>
                  <a:off x="1415" y="1561"/>
                  <a:ext cx="175" cy="169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16" y="1"/>
                    </a:cxn>
                    <a:cxn ang="0">
                      <a:pos x="97" y="5"/>
                    </a:cxn>
                    <a:cxn ang="0">
                      <a:pos x="72" y="16"/>
                    </a:cxn>
                    <a:cxn ang="0">
                      <a:pos x="50" y="30"/>
                    </a:cxn>
                    <a:cxn ang="0">
                      <a:pos x="30" y="49"/>
                    </a:cxn>
                    <a:cxn ang="0">
                      <a:pos x="16" y="71"/>
                    </a:cxn>
                    <a:cxn ang="0">
                      <a:pos x="5" y="96"/>
                    </a:cxn>
                    <a:cxn ang="0">
                      <a:pos x="1" y="115"/>
                    </a:cxn>
                    <a:cxn ang="0">
                      <a:pos x="0" y="128"/>
                    </a:cxn>
                    <a:cxn ang="0">
                      <a:pos x="0" y="143"/>
                    </a:cxn>
                    <a:cxn ang="0">
                      <a:pos x="1" y="157"/>
                    </a:cxn>
                    <a:cxn ang="0">
                      <a:pos x="5" y="176"/>
                    </a:cxn>
                    <a:cxn ang="0">
                      <a:pos x="16" y="201"/>
                    </a:cxn>
                    <a:cxn ang="0">
                      <a:pos x="30" y="223"/>
                    </a:cxn>
                    <a:cxn ang="0">
                      <a:pos x="50" y="242"/>
                    </a:cxn>
                    <a:cxn ang="0">
                      <a:pos x="72" y="255"/>
                    </a:cxn>
                    <a:cxn ang="0">
                      <a:pos x="97" y="266"/>
                    </a:cxn>
                    <a:cxn ang="0">
                      <a:pos x="123" y="272"/>
                    </a:cxn>
                    <a:cxn ang="0">
                      <a:pos x="138" y="273"/>
                    </a:cxn>
                    <a:cxn ang="0">
                      <a:pos x="152" y="272"/>
                    </a:cxn>
                    <a:cxn ang="0">
                      <a:pos x="179" y="266"/>
                    </a:cxn>
                    <a:cxn ang="0">
                      <a:pos x="204" y="255"/>
                    </a:cxn>
                    <a:cxn ang="0">
                      <a:pos x="226" y="242"/>
                    </a:cxn>
                    <a:cxn ang="0">
                      <a:pos x="245" y="223"/>
                    </a:cxn>
                    <a:cxn ang="0">
                      <a:pos x="259" y="201"/>
                    </a:cxn>
                    <a:cxn ang="0">
                      <a:pos x="270" y="176"/>
                    </a:cxn>
                    <a:cxn ang="0">
                      <a:pos x="276" y="150"/>
                    </a:cxn>
                    <a:cxn ang="0">
                      <a:pos x="277" y="137"/>
                    </a:cxn>
                    <a:cxn ang="0">
                      <a:pos x="276" y="122"/>
                    </a:cxn>
                    <a:cxn ang="0">
                      <a:pos x="270" y="96"/>
                    </a:cxn>
                    <a:cxn ang="0">
                      <a:pos x="259" y="71"/>
                    </a:cxn>
                    <a:cxn ang="0">
                      <a:pos x="245" y="49"/>
                    </a:cxn>
                    <a:cxn ang="0">
                      <a:pos x="226" y="30"/>
                    </a:cxn>
                    <a:cxn ang="0">
                      <a:pos x="204" y="16"/>
                    </a:cxn>
                    <a:cxn ang="0">
                      <a:pos x="179" y="5"/>
                    </a:cxn>
                    <a:cxn ang="0">
                      <a:pos x="159" y="1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277" h="273">
                      <a:moveTo>
                        <a:pt x="138" y="0"/>
                      </a:move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6" y="1"/>
                      </a:lnTo>
                      <a:lnTo>
                        <a:pt x="109" y="3"/>
                      </a:lnTo>
                      <a:lnTo>
                        <a:pt x="97" y="5"/>
                      </a:lnTo>
                      <a:lnTo>
                        <a:pt x="84" y="9"/>
                      </a:lnTo>
                      <a:lnTo>
                        <a:pt x="72" y="16"/>
                      </a:lnTo>
                      <a:lnTo>
                        <a:pt x="61" y="23"/>
                      </a:lnTo>
                      <a:lnTo>
                        <a:pt x="50" y="30"/>
                      </a:lnTo>
                      <a:lnTo>
                        <a:pt x="40" y="40"/>
                      </a:lnTo>
                      <a:lnTo>
                        <a:pt x="30" y="49"/>
                      </a:lnTo>
                      <a:lnTo>
                        <a:pt x="23" y="60"/>
                      </a:lnTo>
                      <a:lnTo>
                        <a:pt x="16" y="71"/>
                      </a:lnTo>
                      <a:lnTo>
                        <a:pt x="9" y="83"/>
                      </a:lnTo>
                      <a:lnTo>
                        <a:pt x="5" y="96"/>
                      </a:lnTo>
                      <a:lnTo>
                        <a:pt x="2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1" y="157"/>
                      </a:lnTo>
                      <a:lnTo>
                        <a:pt x="2" y="164"/>
                      </a:lnTo>
                      <a:lnTo>
                        <a:pt x="5" y="176"/>
                      </a:lnTo>
                      <a:lnTo>
                        <a:pt x="9" y="189"/>
                      </a:lnTo>
                      <a:lnTo>
                        <a:pt x="16" y="201"/>
                      </a:lnTo>
                      <a:lnTo>
                        <a:pt x="23" y="212"/>
                      </a:lnTo>
                      <a:lnTo>
                        <a:pt x="30" y="223"/>
                      </a:lnTo>
                      <a:lnTo>
                        <a:pt x="40" y="232"/>
                      </a:lnTo>
                      <a:lnTo>
                        <a:pt x="50" y="242"/>
                      </a:lnTo>
                      <a:lnTo>
                        <a:pt x="61" y="249"/>
                      </a:lnTo>
                      <a:lnTo>
                        <a:pt x="72" y="255"/>
                      </a:lnTo>
                      <a:lnTo>
                        <a:pt x="84" y="262"/>
                      </a:lnTo>
                      <a:lnTo>
                        <a:pt x="97" y="266"/>
                      </a:lnTo>
                      <a:lnTo>
                        <a:pt x="109" y="269"/>
                      </a:lnTo>
                      <a:lnTo>
                        <a:pt x="123" y="272"/>
                      </a:lnTo>
                      <a:lnTo>
                        <a:pt x="130" y="272"/>
                      </a:lnTo>
                      <a:lnTo>
                        <a:pt x="138" y="273"/>
                      </a:lnTo>
                      <a:lnTo>
                        <a:pt x="145" y="272"/>
                      </a:lnTo>
                      <a:lnTo>
                        <a:pt x="152" y="272"/>
                      </a:lnTo>
                      <a:lnTo>
                        <a:pt x="166" y="269"/>
                      </a:lnTo>
                      <a:lnTo>
                        <a:pt x="179" y="266"/>
                      </a:lnTo>
                      <a:lnTo>
                        <a:pt x="191" y="262"/>
                      </a:lnTo>
                      <a:lnTo>
                        <a:pt x="204" y="255"/>
                      </a:lnTo>
                      <a:lnTo>
                        <a:pt x="215" y="249"/>
                      </a:lnTo>
                      <a:lnTo>
                        <a:pt x="226" y="242"/>
                      </a:lnTo>
                      <a:lnTo>
                        <a:pt x="235" y="232"/>
                      </a:lnTo>
                      <a:lnTo>
                        <a:pt x="245" y="223"/>
                      </a:lnTo>
                      <a:lnTo>
                        <a:pt x="252" y="212"/>
                      </a:lnTo>
                      <a:lnTo>
                        <a:pt x="259" y="201"/>
                      </a:lnTo>
                      <a:lnTo>
                        <a:pt x="266" y="189"/>
                      </a:lnTo>
                      <a:lnTo>
                        <a:pt x="270" y="176"/>
                      </a:lnTo>
                      <a:lnTo>
                        <a:pt x="273" y="164"/>
                      </a:lnTo>
                      <a:lnTo>
                        <a:pt x="276" y="150"/>
                      </a:lnTo>
                      <a:lnTo>
                        <a:pt x="276" y="143"/>
                      </a:lnTo>
                      <a:lnTo>
                        <a:pt x="277" y="137"/>
                      </a:lnTo>
                      <a:lnTo>
                        <a:pt x="276" y="128"/>
                      </a:lnTo>
                      <a:lnTo>
                        <a:pt x="276" y="122"/>
                      </a:lnTo>
                      <a:lnTo>
                        <a:pt x="273" y="108"/>
                      </a:lnTo>
                      <a:lnTo>
                        <a:pt x="270" y="96"/>
                      </a:lnTo>
                      <a:lnTo>
                        <a:pt x="266" y="83"/>
                      </a:lnTo>
                      <a:lnTo>
                        <a:pt x="259" y="71"/>
                      </a:lnTo>
                      <a:lnTo>
                        <a:pt x="252" y="60"/>
                      </a:lnTo>
                      <a:lnTo>
                        <a:pt x="245" y="49"/>
                      </a:lnTo>
                      <a:lnTo>
                        <a:pt x="235" y="40"/>
                      </a:lnTo>
                      <a:lnTo>
                        <a:pt x="226" y="30"/>
                      </a:lnTo>
                      <a:lnTo>
                        <a:pt x="215" y="23"/>
                      </a:lnTo>
                      <a:lnTo>
                        <a:pt x="204" y="16"/>
                      </a:lnTo>
                      <a:lnTo>
                        <a:pt x="191" y="9"/>
                      </a:lnTo>
                      <a:lnTo>
                        <a:pt x="179" y="5"/>
                      </a:lnTo>
                      <a:lnTo>
                        <a:pt x="166" y="3"/>
                      </a:lnTo>
                      <a:lnTo>
                        <a:pt x="159" y="1"/>
                      </a:lnTo>
                      <a:lnTo>
                        <a:pt x="152" y="0"/>
                      </a:lnTo>
                      <a:lnTo>
                        <a:pt x="145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11" name="Freeform 255"/>
                <p:cNvSpPr>
                  <a:spLocks/>
                </p:cNvSpPr>
                <p:nvPr/>
              </p:nvSpPr>
              <p:spPr bwMode="auto">
                <a:xfrm>
                  <a:off x="1415" y="1561"/>
                  <a:ext cx="175" cy="169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16" y="1"/>
                    </a:cxn>
                    <a:cxn ang="0">
                      <a:pos x="97" y="5"/>
                    </a:cxn>
                    <a:cxn ang="0">
                      <a:pos x="72" y="16"/>
                    </a:cxn>
                    <a:cxn ang="0">
                      <a:pos x="50" y="30"/>
                    </a:cxn>
                    <a:cxn ang="0">
                      <a:pos x="30" y="49"/>
                    </a:cxn>
                    <a:cxn ang="0">
                      <a:pos x="16" y="71"/>
                    </a:cxn>
                    <a:cxn ang="0">
                      <a:pos x="5" y="96"/>
                    </a:cxn>
                    <a:cxn ang="0">
                      <a:pos x="1" y="115"/>
                    </a:cxn>
                    <a:cxn ang="0">
                      <a:pos x="0" y="128"/>
                    </a:cxn>
                    <a:cxn ang="0">
                      <a:pos x="0" y="143"/>
                    </a:cxn>
                    <a:cxn ang="0">
                      <a:pos x="1" y="157"/>
                    </a:cxn>
                    <a:cxn ang="0">
                      <a:pos x="5" y="176"/>
                    </a:cxn>
                    <a:cxn ang="0">
                      <a:pos x="16" y="201"/>
                    </a:cxn>
                    <a:cxn ang="0">
                      <a:pos x="30" y="223"/>
                    </a:cxn>
                    <a:cxn ang="0">
                      <a:pos x="50" y="242"/>
                    </a:cxn>
                    <a:cxn ang="0">
                      <a:pos x="72" y="255"/>
                    </a:cxn>
                    <a:cxn ang="0">
                      <a:pos x="97" y="266"/>
                    </a:cxn>
                    <a:cxn ang="0">
                      <a:pos x="123" y="272"/>
                    </a:cxn>
                    <a:cxn ang="0">
                      <a:pos x="138" y="273"/>
                    </a:cxn>
                    <a:cxn ang="0">
                      <a:pos x="152" y="272"/>
                    </a:cxn>
                    <a:cxn ang="0">
                      <a:pos x="179" y="266"/>
                    </a:cxn>
                    <a:cxn ang="0">
                      <a:pos x="204" y="255"/>
                    </a:cxn>
                    <a:cxn ang="0">
                      <a:pos x="226" y="242"/>
                    </a:cxn>
                    <a:cxn ang="0">
                      <a:pos x="245" y="223"/>
                    </a:cxn>
                    <a:cxn ang="0">
                      <a:pos x="259" y="201"/>
                    </a:cxn>
                    <a:cxn ang="0">
                      <a:pos x="270" y="176"/>
                    </a:cxn>
                    <a:cxn ang="0">
                      <a:pos x="276" y="150"/>
                    </a:cxn>
                    <a:cxn ang="0">
                      <a:pos x="277" y="137"/>
                    </a:cxn>
                    <a:cxn ang="0">
                      <a:pos x="276" y="122"/>
                    </a:cxn>
                    <a:cxn ang="0">
                      <a:pos x="270" y="96"/>
                    </a:cxn>
                    <a:cxn ang="0">
                      <a:pos x="259" y="71"/>
                    </a:cxn>
                    <a:cxn ang="0">
                      <a:pos x="245" y="49"/>
                    </a:cxn>
                    <a:cxn ang="0">
                      <a:pos x="226" y="30"/>
                    </a:cxn>
                    <a:cxn ang="0">
                      <a:pos x="204" y="16"/>
                    </a:cxn>
                    <a:cxn ang="0">
                      <a:pos x="179" y="5"/>
                    </a:cxn>
                    <a:cxn ang="0">
                      <a:pos x="159" y="1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277" h="273">
                      <a:moveTo>
                        <a:pt x="138" y="0"/>
                      </a:move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6" y="1"/>
                      </a:lnTo>
                      <a:lnTo>
                        <a:pt x="109" y="3"/>
                      </a:lnTo>
                      <a:lnTo>
                        <a:pt x="97" y="5"/>
                      </a:lnTo>
                      <a:lnTo>
                        <a:pt x="84" y="9"/>
                      </a:lnTo>
                      <a:lnTo>
                        <a:pt x="72" y="16"/>
                      </a:lnTo>
                      <a:lnTo>
                        <a:pt x="61" y="23"/>
                      </a:lnTo>
                      <a:lnTo>
                        <a:pt x="50" y="30"/>
                      </a:lnTo>
                      <a:lnTo>
                        <a:pt x="40" y="40"/>
                      </a:lnTo>
                      <a:lnTo>
                        <a:pt x="30" y="49"/>
                      </a:lnTo>
                      <a:lnTo>
                        <a:pt x="23" y="60"/>
                      </a:lnTo>
                      <a:lnTo>
                        <a:pt x="16" y="71"/>
                      </a:lnTo>
                      <a:lnTo>
                        <a:pt x="9" y="83"/>
                      </a:lnTo>
                      <a:lnTo>
                        <a:pt x="5" y="96"/>
                      </a:lnTo>
                      <a:lnTo>
                        <a:pt x="2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1" y="157"/>
                      </a:lnTo>
                      <a:lnTo>
                        <a:pt x="2" y="164"/>
                      </a:lnTo>
                      <a:lnTo>
                        <a:pt x="5" y="176"/>
                      </a:lnTo>
                      <a:lnTo>
                        <a:pt x="9" y="189"/>
                      </a:lnTo>
                      <a:lnTo>
                        <a:pt x="16" y="201"/>
                      </a:lnTo>
                      <a:lnTo>
                        <a:pt x="23" y="212"/>
                      </a:lnTo>
                      <a:lnTo>
                        <a:pt x="30" y="223"/>
                      </a:lnTo>
                      <a:lnTo>
                        <a:pt x="40" y="232"/>
                      </a:lnTo>
                      <a:lnTo>
                        <a:pt x="50" y="242"/>
                      </a:lnTo>
                      <a:lnTo>
                        <a:pt x="61" y="249"/>
                      </a:lnTo>
                      <a:lnTo>
                        <a:pt x="72" y="255"/>
                      </a:lnTo>
                      <a:lnTo>
                        <a:pt x="84" y="262"/>
                      </a:lnTo>
                      <a:lnTo>
                        <a:pt x="97" y="266"/>
                      </a:lnTo>
                      <a:lnTo>
                        <a:pt x="109" y="269"/>
                      </a:lnTo>
                      <a:lnTo>
                        <a:pt x="123" y="272"/>
                      </a:lnTo>
                      <a:lnTo>
                        <a:pt x="130" y="272"/>
                      </a:lnTo>
                      <a:lnTo>
                        <a:pt x="138" y="273"/>
                      </a:lnTo>
                      <a:lnTo>
                        <a:pt x="145" y="272"/>
                      </a:lnTo>
                      <a:lnTo>
                        <a:pt x="152" y="272"/>
                      </a:lnTo>
                      <a:lnTo>
                        <a:pt x="166" y="269"/>
                      </a:lnTo>
                      <a:lnTo>
                        <a:pt x="179" y="266"/>
                      </a:lnTo>
                      <a:lnTo>
                        <a:pt x="191" y="262"/>
                      </a:lnTo>
                      <a:lnTo>
                        <a:pt x="204" y="255"/>
                      </a:lnTo>
                      <a:lnTo>
                        <a:pt x="215" y="249"/>
                      </a:lnTo>
                      <a:lnTo>
                        <a:pt x="226" y="242"/>
                      </a:lnTo>
                      <a:lnTo>
                        <a:pt x="235" y="232"/>
                      </a:lnTo>
                      <a:lnTo>
                        <a:pt x="245" y="223"/>
                      </a:lnTo>
                      <a:lnTo>
                        <a:pt x="252" y="212"/>
                      </a:lnTo>
                      <a:lnTo>
                        <a:pt x="259" y="201"/>
                      </a:lnTo>
                      <a:lnTo>
                        <a:pt x="266" y="189"/>
                      </a:lnTo>
                      <a:lnTo>
                        <a:pt x="270" y="176"/>
                      </a:lnTo>
                      <a:lnTo>
                        <a:pt x="273" y="164"/>
                      </a:lnTo>
                      <a:lnTo>
                        <a:pt x="276" y="150"/>
                      </a:lnTo>
                      <a:lnTo>
                        <a:pt x="276" y="143"/>
                      </a:lnTo>
                      <a:lnTo>
                        <a:pt x="277" y="137"/>
                      </a:lnTo>
                      <a:lnTo>
                        <a:pt x="276" y="128"/>
                      </a:lnTo>
                      <a:lnTo>
                        <a:pt x="276" y="122"/>
                      </a:lnTo>
                      <a:lnTo>
                        <a:pt x="273" y="108"/>
                      </a:lnTo>
                      <a:lnTo>
                        <a:pt x="270" y="96"/>
                      </a:lnTo>
                      <a:lnTo>
                        <a:pt x="266" y="83"/>
                      </a:lnTo>
                      <a:lnTo>
                        <a:pt x="259" y="71"/>
                      </a:lnTo>
                      <a:lnTo>
                        <a:pt x="252" y="60"/>
                      </a:lnTo>
                      <a:lnTo>
                        <a:pt x="245" y="49"/>
                      </a:lnTo>
                      <a:lnTo>
                        <a:pt x="235" y="40"/>
                      </a:lnTo>
                      <a:lnTo>
                        <a:pt x="226" y="30"/>
                      </a:lnTo>
                      <a:lnTo>
                        <a:pt x="215" y="23"/>
                      </a:lnTo>
                      <a:lnTo>
                        <a:pt x="204" y="16"/>
                      </a:lnTo>
                      <a:lnTo>
                        <a:pt x="191" y="9"/>
                      </a:lnTo>
                      <a:lnTo>
                        <a:pt x="179" y="5"/>
                      </a:lnTo>
                      <a:lnTo>
                        <a:pt x="166" y="3"/>
                      </a:lnTo>
                      <a:lnTo>
                        <a:pt x="159" y="1"/>
                      </a:lnTo>
                      <a:lnTo>
                        <a:pt x="152" y="0"/>
                      </a:lnTo>
                      <a:lnTo>
                        <a:pt x="145" y="0"/>
                      </a:lnTo>
                      <a:lnTo>
                        <a:pt x="138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12" name="Freeform 256"/>
                <p:cNvSpPr>
                  <a:spLocks/>
                </p:cNvSpPr>
                <p:nvPr/>
              </p:nvSpPr>
              <p:spPr bwMode="auto">
                <a:xfrm>
                  <a:off x="1459" y="1603"/>
                  <a:ext cx="87" cy="8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8" y="0"/>
                    </a:cxn>
                    <a:cxn ang="0">
                      <a:pos x="12" y="6"/>
                    </a:cxn>
                    <a:cxn ang="0">
                      <a:pos x="14" y="14"/>
                    </a:cxn>
                    <a:cxn ang="0">
                      <a:pos x="14" y="23"/>
                    </a:cxn>
                    <a:cxn ang="0">
                      <a:pos x="14" y="39"/>
                    </a:cxn>
                    <a:cxn ang="0">
                      <a:pos x="14" y="67"/>
                    </a:cxn>
                    <a:cxn ang="0">
                      <a:pos x="15" y="96"/>
                    </a:cxn>
                    <a:cxn ang="0">
                      <a:pos x="18" y="112"/>
                    </a:cxn>
                    <a:cxn ang="0">
                      <a:pos x="22" y="126"/>
                    </a:cxn>
                    <a:cxn ang="0">
                      <a:pos x="25" y="134"/>
                    </a:cxn>
                    <a:cxn ang="0">
                      <a:pos x="25" y="137"/>
                    </a:cxn>
                    <a:cxn ang="0">
                      <a:pos x="29" y="134"/>
                    </a:cxn>
                    <a:cxn ang="0">
                      <a:pos x="32" y="131"/>
                    </a:cxn>
                    <a:cxn ang="0">
                      <a:pos x="32" y="125"/>
                    </a:cxn>
                    <a:cxn ang="0">
                      <a:pos x="35" y="99"/>
                    </a:cxn>
                    <a:cxn ang="0">
                      <a:pos x="39" y="44"/>
                    </a:cxn>
                    <a:cxn ang="0">
                      <a:pos x="39" y="25"/>
                    </a:cxn>
                    <a:cxn ang="0">
                      <a:pos x="40" y="18"/>
                    </a:cxn>
                    <a:cxn ang="0">
                      <a:pos x="42" y="15"/>
                    </a:cxn>
                    <a:cxn ang="0">
                      <a:pos x="43" y="14"/>
                    </a:cxn>
                    <a:cxn ang="0">
                      <a:pos x="49" y="32"/>
                    </a:cxn>
                    <a:cxn ang="0">
                      <a:pos x="51" y="55"/>
                    </a:cxn>
                    <a:cxn ang="0">
                      <a:pos x="54" y="99"/>
                    </a:cxn>
                    <a:cxn ang="0">
                      <a:pos x="58" y="121"/>
                    </a:cxn>
                    <a:cxn ang="0">
                      <a:pos x="64" y="129"/>
                    </a:cxn>
                    <a:cxn ang="0">
                      <a:pos x="65" y="118"/>
                    </a:cxn>
                    <a:cxn ang="0">
                      <a:pos x="67" y="97"/>
                    </a:cxn>
                    <a:cxn ang="0">
                      <a:pos x="68" y="60"/>
                    </a:cxn>
                    <a:cxn ang="0">
                      <a:pos x="71" y="37"/>
                    </a:cxn>
                    <a:cxn ang="0">
                      <a:pos x="72" y="28"/>
                    </a:cxn>
                    <a:cxn ang="0">
                      <a:pos x="74" y="22"/>
                    </a:cxn>
                    <a:cxn ang="0">
                      <a:pos x="75" y="17"/>
                    </a:cxn>
                    <a:cxn ang="0">
                      <a:pos x="76" y="10"/>
                    </a:cxn>
                    <a:cxn ang="0">
                      <a:pos x="80" y="22"/>
                    </a:cxn>
                    <a:cxn ang="0">
                      <a:pos x="83" y="40"/>
                    </a:cxn>
                    <a:cxn ang="0">
                      <a:pos x="85" y="58"/>
                    </a:cxn>
                    <a:cxn ang="0">
                      <a:pos x="86" y="69"/>
                    </a:cxn>
                    <a:cxn ang="0">
                      <a:pos x="89" y="104"/>
                    </a:cxn>
                    <a:cxn ang="0">
                      <a:pos x="93" y="131"/>
                    </a:cxn>
                    <a:cxn ang="0">
                      <a:pos x="97" y="130"/>
                    </a:cxn>
                    <a:cxn ang="0">
                      <a:pos x="100" y="126"/>
                    </a:cxn>
                    <a:cxn ang="0">
                      <a:pos x="101" y="118"/>
                    </a:cxn>
                    <a:cxn ang="0">
                      <a:pos x="101" y="104"/>
                    </a:cxn>
                    <a:cxn ang="0">
                      <a:pos x="103" y="85"/>
                    </a:cxn>
                    <a:cxn ang="0">
                      <a:pos x="105" y="51"/>
                    </a:cxn>
                    <a:cxn ang="0">
                      <a:pos x="110" y="29"/>
                    </a:cxn>
                    <a:cxn ang="0">
                      <a:pos x="114" y="19"/>
                    </a:cxn>
                    <a:cxn ang="0">
                      <a:pos x="118" y="54"/>
                    </a:cxn>
                    <a:cxn ang="0">
                      <a:pos x="119" y="86"/>
                    </a:cxn>
                    <a:cxn ang="0">
                      <a:pos x="121" y="101"/>
                    </a:cxn>
                    <a:cxn ang="0">
                      <a:pos x="123" y="112"/>
                    </a:cxn>
                    <a:cxn ang="0">
                      <a:pos x="128" y="118"/>
                    </a:cxn>
                    <a:cxn ang="0">
                      <a:pos x="133" y="122"/>
                    </a:cxn>
                  </a:cxnLst>
                  <a:rect l="0" t="0" r="r" b="b"/>
                  <a:pathLst>
                    <a:path w="139" h="137">
                      <a:moveTo>
                        <a:pt x="0" y="14"/>
                      </a:moveTo>
                      <a:lnTo>
                        <a:pt x="3" y="10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2" y="6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14" y="28"/>
                      </a:lnTo>
                      <a:lnTo>
                        <a:pt x="14" y="33"/>
                      </a:lnTo>
                      <a:lnTo>
                        <a:pt x="14" y="39"/>
                      </a:lnTo>
                      <a:lnTo>
                        <a:pt x="14" y="45"/>
                      </a:lnTo>
                      <a:lnTo>
                        <a:pt x="14" y="54"/>
                      </a:lnTo>
                      <a:lnTo>
                        <a:pt x="14" y="67"/>
                      </a:lnTo>
                      <a:lnTo>
                        <a:pt x="14" y="82"/>
                      </a:lnTo>
                      <a:lnTo>
                        <a:pt x="14" y="89"/>
                      </a:lnTo>
                      <a:lnTo>
                        <a:pt x="15" y="96"/>
                      </a:lnTo>
                      <a:lnTo>
                        <a:pt x="15" y="101"/>
                      </a:lnTo>
                      <a:lnTo>
                        <a:pt x="17" y="107"/>
                      </a:lnTo>
                      <a:lnTo>
                        <a:pt x="18" y="112"/>
                      </a:lnTo>
                      <a:lnTo>
                        <a:pt x="19" y="118"/>
                      </a:lnTo>
                      <a:lnTo>
                        <a:pt x="21" y="122"/>
                      </a:lnTo>
                      <a:lnTo>
                        <a:pt x="22" y="126"/>
                      </a:lnTo>
                      <a:lnTo>
                        <a:pt x="24" y="129"/>
                      </a:lnTo>
                      <a:lnTo>
                        <a:pt x="24" y="133"/>
                      </a:lnTo>
                      <a:lnTo>
                        <a:pt x="25" y="134"/>
                      </a:lnTo>
                      <a:lnTo>
                        <a:pt x="25" y="136"/>
                      </a:lnTo>
                      <a:lnTo>
                        <a:pt x="25" y="136"/>
                      </a:lnTo>
                      <a:lnTo>
                        <a:pt x="25" y="137"/>
                      </a:lnTo>
                      <a:lnTo>
                        <a:pt x="26" y="136"/>
                      </a:lnTo>
                      <a:lnTo>
                        <a:pt x="29" y="136"/>
                      </a:lnTo>
                      <a:lnTo>
                        <a:pt x="29" y="134"/>
                      </a:lnTo>
                      <a:lnTo>
                        <a:pt x="31" y="134"/>
                      </a:lnTo>
                      <a:lnTo>
                        <a:pt x="31" y="133"/>
                      </a:lnTo>
                      <a:lnTo>
                        <a:pt x="32" y="131"/>
                      </a:lnTo>
                      <a:lnTo>
                        <a:pt x="32" y="130"/>
                      </a:lnTo>
                      <a:lnTo>
                        <a:pt x="32" y="129"/>
                      </a:lnTo>
                      <a:lnTo>
                        <a:pt x="32" y="125"/>
                      </a:lnTo>
                      <a:lnTo>
                        <a:pt x="32" y="121"/>
                      </a:lnTo>
                      <a:lnTo>
                        <a:pt x="33" y="116"/>
                      </a:lnTo>
                      <a:lnTo>
                        <a:pt x="35" y="99"/>
                      </a:lnTo>
                      <a:lnTo>
                        <a:pt x="36" y="81"/>
                      </a:lnTo>
                      <a:lnTo>
                        <a:pt x="37" y="63"/>
                      </a:lnTo>
                      <a:lnTo>
                        <a:pt x="39" y="44"/>
                      </a:lnTo>
                      <a:lnTo>
                        <a:pt x="39" y="37"/>
                      </a:lnTo>
                      <a:lnTo>
                        <a:pt x="39" y="30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40" y="18"/>
                      </a:lnTo>
                      <a:lnTo>
                        <a:pt x="40" y="17"/>
                      </a:lnTo>
                      <a:lnTo>
                        <a:pt x="40" y="17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43" y="15"/>
                      </a:lnTo>
                      <a:lnTo>
                        <a:pt x="43" y="14"/>
                      </a:lnTo>
                      <a:lnTo>
                        <a:pt x="46" y="19"/>
                      </a:lnTo>
                      <a:lnTo>
                        <a:pt x="47" y="25"/>
                      </a:lnTo>
                      <a:lnTo>
                        <a:pt x="49" y="32"/>
                      </a:lnTo>
                      <a:lnTo>
                        <a:pt x="50" y="39"/>
                      </a:lnTo>
                      <a:lnTo>
                        <a:pt x="51" y="47"/>
                      </a:lnTo>
                      <a:lnTo>
                        <a:pt x="51" y="55"/>
                      </a:lnTo>
                      <a:lnTo>
                        <a:pt x="53" y="73"/>
                      </a:lnTo>
                      <a:lnTo>
                        <a:pt x="54" y="90"/>
                      </a:lnTo>
                      <a:lnTo>
                        <a:pt x="54" y="99"/>
                      </a:lnTo>
                      <a:lnTo>
                        <a:pt x="55" y="107"/>
                      </a:lnTo>
                      <a:lnTo>
                        <a:pt x="57" y="115"/>
                      </a:lnTo>
                      <a:lnTo>
                        <a:pt x="58" y="121"/>
                      </a:lnTo>
                      <a:lnTo>
                        <a:pt x="60" y="127"/>
                      </a:lnTo>
                      <a:lnTo>
                        <a:pt x="62" y="131"/>
                      </a:lnTo>
                      <a:lnTo>
                        <a:pt x="64" y="129"/>
                      </a:lnTo>
                      <a:lnTo>
                        <a:pt x="64" y="126"/>
                      </a:lnTo>
                      <a:lnTo>
                        <a:pt x="65" y="122"/>
                      </a:lnTo>
                      <a:lnTo>
                        <a:pt x="65" y="118"/>
                      </a:lnTo>
                      <a:lnTo>
                        <a:pt x="67" y="114"/>
                      </a:lnTo>
                      <a:lnTo>
                        <a:pt x="67" y="108"/>
                      </a:lnTo>
                      <a:lnTo>
                        <a:pt x="67" y="97"/>
                      </a:lnTo>
                      <a:lnTo>
                        <a:pt x="68" y="85"/>
                      </a:lnTo>
                      <a:lnTo>
                        <a:pt x="68" y="73"/>
                      </a:lnTo>
                      <a:lnTo>
                        <a:pt x="68" y="60"/>
                      </a:lnTo>
                      <a:lnTo>
                        <a:pt x="69" y="48"/>
                      </a:lnTo>
                      <a:lnTo>
                        <a:pt x="71" y="43"/>
                      </a:lnTo>
                      <a:lnTo>
                        <a:pt x="71" y="37"/>
                      </a:ln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2" y="23"/>
                      </a:lnTo>
                      <a:lnTo>
                        <a:pt x="74" y="22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5" y="17"/>
                      </a:lnTo>
                      <a:lnTo>
                        <a:pt x="75" y="14"/>
                      </a:lnTo>
                      <a:lnTo>
                        <a:pt x="75" y="13"/>
                      </a:lnTo>
                      <a:lnTo>
                        <a:pt x="76" y="10"/>
                      </a:lnTo>
                      <a:lnTo>
                        <a:pt x="78" y="13"/>
                      </a:lnTo>
                      <a:lnTo>
                        <a:pt x="79" y="17"/>
                      </a:lnTo>
                      <a:lnTo>
                        <a:pt x="80" y="22"/>
                      </a:lnTo>
                      <a:lnTo>
                        <a:pt x="82" y="28"/>
                      </a:lnTo>
                      <a:lnTo>
                        <a:pt x="82" y="33"/>
                      </a:lnTo>
                      <a:lnTo>
                        <a:pt x="83" y="40"/>
                      </a:lnTo>
                      <a:lnTo>
                        <a:pt x="83" y="48"/>
                      </a:lnTo>
                      <a:lnTo>
                        <a:pt x="83" y="54"/>
                      </a:lnTo>
                      <a:lnTo>
                        <a:pt x="85" y="58"/>
                      </a:lnTo>
                      <a:lnTo>
                        <a:pt x="85" y="62"/>
                      </a:lnTo>
                      <a:lnTo>
                        <a:pt x="85" y="66"/>
                      </a:lnTo>
                      <a:lnTo>
                        <a:pt x="86" y="69"/>
                      </a:lnTo>
                      <a:lnTo>
                        <a:pt x="86" y="73"/>
                      </a:lnTo>
                      <a:lnTo>
                        <a:pt x="87" y="89"/>
                      </a:lnTo>
                      <a:lnTo>
                        <a:pt x="89" y="104"/>
                      </a:lnTo>
                      <a:lnTo>
                        <a:pt x="90" y="118"/>
                      </a:lnTo>
                      <a:lnTo>
                        <a:pt x="93" y="131"/>
                      </a:lnTo>
                      <a:lnTo>
                        <a:pt x="93" y="131"/>
                      </a:lnTo>
                      <a:lnTo>
                        <a:pt x="94" y="130"/>
                      </a:lnTo>
                      <a:lnTo>
                        <a:pt x="96" y="130"/>
                      </a:lnTo>
                      <a:lnTo>
                        <a:pt x="97" y="130"/>
                      </a:lnTo>
                      <a:lnTo>
                        <a:pt x="97" y="129"/>
                      </a:lnTo>
                      <a:lnTo>
                        <a:pt x="98" y="129"/>
                      </a:lnTo>
                      <a:lnTo>
                        <a:pt x="100" y="126"/>
                      </a:lnTo>
                      <a:lnTo>
                        <a:pt x="100" y="125"/>
                      </a:lnTo>
                      <a:lnTo>
                        <a:pt x="100" y="121"/>
                      </a:lnTo>
                      <a:lnTo>
                        <a:pt x="101" y="118"/>
                      </a:lnTo>
                      <a:lnTo>
                        <a:pt x="101" y="114"/>
                      </a:lnTo>
                      <a:lnTo>
                        <a:pt x="101" y="108"/>
                      </a:lnTo>
                      <a:lnTo>
                        <a:pt x="101" y="104"/>
                      </a:lnTo>
                      <a:lnTo>
                        <a:pt x="101" y="100"/>
                      </a:lnTo>
                      <a:lnTo>
                        <a:pt x="103" y="97"/>
                      </a:lnTo>
                      <a:lnTo>
                        <a:pt x="103" y="85"/>
                      </a:lnTo>
                      <a:lnTo>
                        <a:pt x="104" y="73"/>
                      </a:lnTo>
                      <a:lnTo>
                        <a:pt x="105" y="60"/>
                      </a:lnTo>
                      <a:lnTo>
                        <a:pt x="105" y="51"/>
                      </a:lnTo>
                      <a:lnTo>
                        <a:pt x="107" y="41"/>
                      </a:lnTo>
                      <a:lnTo>
                        <a:pt x="108" y="32"/>
                      </a:lnTo>
                      <a:lnTo>
                        <a:pt x="110" y="29"/>
                      </a:lnTo>
                      <a:lnTo>
                        <a:pt x="111" y="25"/>
                      </a:lnTo>
                      <a:lnTo>
                        <a:pt x="112" y="22"/>
                      </a:ln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8" y="48"/>
                      </a:lnTo>
                      <a:lnTo>
                        <a:pt x="118" y="54"/>
                      </a:lnTo>
                      <a:lnTo>
                        <a:pt x="118" y="60"/>
                      </a:lnTo>
                      <a:lnTo>
                        <a:pt x="119" y="73"/>
                      </a:lnTo>
                      <a:lnTo>
                        <a:pt x="119" y="86"/>
                      </a:lnTo>
                      <a:lnTo>
                        <a:pt x="119" y="92"/>
                      </a:lnTo>
                      <a:lnTo>
                        <a:pt x="121" y="97"/>
                      </a:lnTo>
                      <a:lnTo>
                        <a:pt x="121" y="101"/>
                      </a:lnTo>
                      <a:lnTo>
                        <a:pt x="122" y="105"/>
                      </a:lnTo>
                      <a:lnTo>
                        <a:pt x="122" y="108"/>
                      </a:lnTo>
                      <a:lnTo>
                        <a:pt x="123" y="112"/>
                      </a:lnTo>
                      <a:lnTo>
                        <a:pt x="125" y="114"/>
                      </a:lnTo>
                      <a:lnTo>
                        <a:pt x="126" y="116"/>
                      </a:lnTo>
                      <a:lnTo>
                        <a:pt x="128" y="118"/>
                      </a:lnTo>
                      <a:lnTo>
                        <a:pt x="129" y="119"/>
                      </a:lnTo>
                      <a:lnTo>
                        <a:pt x="130" y="121"/>
                      </a:lnTo>
                      <a:lnTo>
                        <a:pt x="133" y="122"/>
                      </a:lnTo>
                      <a:lnTo>
                        <a:pt x="136" y="122"/>
                      </a:lnTo>
                      <a:lnTo>
                        <a:pt x="139" y="12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13" name="Freeform 257"/>
                <p:cNvSpPr>
                  <a:spLocks/>
                </p:cNvSpPr>
                <p:nvPr/>
              </p:nvSpPr>
              <p:spPr bwMode="auto">
                <a:xfrm>
                  <a:off x="1415" y="1561"/>
                  <a:ext cx="175" cy="169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16" y="1"/>
                    </a:cxn>
                    <a:cxn ang="0">
                      <a:pos x="97" y="5"/>
                    </a:cxn>
                    <a:cxn ang="0">
                      <a:pos x="72" y="16"/>
                    </a:cxn>
                    <a:cxn ang="0">
                      <a:pos x="50" y="30"/>
                    </a:cxn>
                    <a:cxn ang="0">
                      <a:pos x="30" y="49"/>
                    </a:cxn>
                    <a:cxn ang="0">
                      <a:pos x="16" y="71"/>
                    </a:cxn>
                    <a:cxn ang="0">
                      <a:pos x="5" y="96"/>
                    </a:cxn>
                    <a:cxn ang="0">
                      <a:pos x="1" y="115"/>
                    </a:cxn>
                    <a:cxn ang="0">
                      <a:pos x="0" y="128"/>
                    </a:cxn>
                    <a:cxn ang="0">
                      <a:pos x="0" y="143"/>
                    </a:cxn>
                    <a:cxn ang="0">
                      <a:pos x="1" y="157"/>
                    </a:cxn>
                    <a:cxn ang="0">
                      <a:pos x="5" y="176"/>
                    </a:cxn>
                    <a:cxn ang="0">
                      <a:pos x="16" y="201"/>
                    </a:cxn>
                    <a:cxn ang="0">
                      <a:pos x="30" y="223"/>
                    </a:cxn>
                    <a:cxn ang="0">
                      <a:pos x="50" y="242"/>
                    </a:cxn>
                    <a:cxn ang="0">
                      <a:pos x="72" y="255"/>
                    </a:cxn>
                    <a:cxn ang="0">
                      <a:pos x="97" y="266"/>
                    </a:cxn>
                    <a:cxn ang="0">
                      <a:pos x="123" y="272"/>
                    </a:cxn>
                    <a:cxn ang="0">
                      <a:pos x="138" y="273"/>
                    </a:cxn>
                    <a:cxn ang="0">
                      <a:pos x="152" y="272"/>
                    </a:cxn>
                    <a:cxn ang="0">
                      <a:pos x="179" y="266"/>
                    </a:cxn>
                    <a:cxn ang="0">
                      <a:pos x="204" y="255"/>
                    </a:cxn>
                    <a:cxn ang="0">
                      <a:pos x="226" y="242"/>
                    </a:cxn>
                    <a:cxn ang="0">
                      <a:pos x="245" y="223"/>
                    </a:cxn>
                    <a:cxn ang="0">
                      <a:pos x="259" y="201"/>
                    </a:cxn>
                    <a:cxn ang="0">
                      <a:pos x="270" y="176"/>
                    </a:cxn>
                    <a:cxn ang="0">
                      <a:pos x="276" y="150"/>
                    </a:cxn>
                    <a:cxn ang="0">
                      <a:pos x="277" y="137"/>
                    </a:cxn>
                    <a:cxn ang="0">
                      <a:pos x="276" y="122"/>
                    </a:cxn>
                    <a:cxn ang="0">
                      <a:pos x="270" y="96"/>
                    </a:cxn>
                    <a:cxn ang="0">
                      <a:pos x="259" y="71"/>
                    </a:cxn>
                    <a:cxn ang="0">
                      <a:pos x="245" y="49"/>
                    </a:cxn>
                    <a:cxn ang="0">
                      <a:pos x="226" y="30"/>
                    </a:cxn>
                    <a:cxn ang="0">
                      <a:pos x="204" y="16"/>
                    </a:cxn>
                    <a:cxn ang="0">
                      <a:pos x="179" y="5"/>
                    </a:cxn>
                    <a:cxn ang="0">
                      <a:pos x="159" y="1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277" h="273">
                      <a:moveTo>
                        <a:pt x="138" y="0"/>
                      </a:move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6" y="1"/>
                      </a:lnTo>
                      <a:lnTo>
                        <a:pt x="109" y="3"/>
                      </a:lnTo>
                      <a:lnTo>
                        <a:pt x="97" y="5"/>
                      </a:lnTo>
                      <a:lnTo>
                        <a:pt x="84" y="9"/>
                      </a:lnTo>
                      <a:lnTo>
                        <a:pt x="72" y="16"/>
                      </a:lnTo>
                      <a:lnTo>
                        <a:pt x="61" y="23"/>
                      </a:lnTo>
                      <a:lnTo>
                        <a:pt x="50" y="30"/>
                      </a:lnTo>
                      <a:lnTo>
                        <a:pt x="40" y="40"/>
                      </a:lnTo>
                      <a:lnTo>
                        <a:pt x="30" y="49"/>
                      </a:lnTo>
                      <a:lnTo>
                        <a:pt x="23" y="60"/>
                      </a:lnTo>
                      <a:lnTo>
                        <a:pt x="16" y="71"/>
                      </a:lnTo>
                      <a:lnTo>
                        <a:pt x="9" y="83"/>
                      </a:lnTo>
                      <a:lnTo>
                        <a:pt x="5" y="96"/>
                      </a:lnTo>
                      <a:lnTo>
                        <a:pt x="2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1" y="157"/>
                      </a:lnTo>
                      <a:lnTo>
                        <a:pt x="2" y="164"/>
                      </a:lnTo>
                      <a:lnTo>
                        <a:pt x="5" y="176"/>
                      </a:lnTo>
                      <a:lnTo>
                        <a:pt x="9" y="189"/>
                      </a:lnTo>
                      <a:lnTo>
                        <a:pt x="16" y="201"/>
                      </a:lnTo>
                      <a:lnTo>
                        <a:pt x="23" y="212"/>
                      </a:lnTo>
                      <a:lnTo>
                        <a:pt x="30" y="223"/>
                      </a:lnTo>
                      <a:lnTo>
                        <a:pt x="40" y="232"/>
                      </a:lnTo>
                      <a:lnTo>
                        <a:pt x="50" y="242"/>
                      </a:lnTo>
                      <a:lnTo>
                        <a:pt x="61" y="249"/>
                      </a:lnTo>
                      <a:lnTo>
                        <a:pt x="72" y="255"/>
                      </a:lnTo>
                      <a:lnTo>
                        <a:pt x="84" y="262"/>
                      </a:lnTo>
                      <a:lnTo>
                        <a:pt x="97" y="266"/>
                      </a:lnTo>
                      <a:lnTo>
                        <a:pt x="109" y="269"/>
                      </a:lnTo>
                      <a:lnTo>
                        <a:pt x="123" y="272"/>
                      </a:lnTo>
                      <a:lnTo>
                        <a:pt x="130" y="272"/>
                      </a:lnTo>
                      <a:lnTo>
                        <a:pt x="138" y="273"/>
                      </a:lnTo>
                      <a:lnTo>
                        <a:pt x="145" y="272"/>
                      </a:lnTo>
                      <a:lnTo>
                        <a:pt x="152" y="272"/>
                      </a:lnTo>
                      <a:lnTo>
                        <a:pt x="166" y="269"/>
                      </a:lnTo>
                      <a:lnTo>
                        <a:pt x="179" y="266"/>
                      </a:lnTo>
                      <a:lnTo>
                        <a:pt x="191" y="262"/>
                      </a:lnTo>
                      <a:lnTo>
                        <a:pt x="204" y="255"/>
                      </a:lnTo>
                      <a:lnTo>
                        <a:pt x="215" y="249"/>
                      </a:lnTo>
                      <a:lnTo>
                        <a:pt x="226" y="242"/>
                      </a:lnTo>
                      <a:lnTo>
                        <a:pt x="235" y="232"/>
                      </a:lnTo>
                      <a:lnTo>
                        <a:pt x="245" y="223"/>
                      </a:lnTo>
                      <a:lnTo>
                        <a:pt x="252" y="212"/>
                      </a:lnTo>
                      <a:lnTo>
                        <a:pt x="259" y="201"/>
                      </a:lnTo>
                      <a:lnTo>
                        <a:pt x="266" y="189"/>
                      </a:lnTo>
                      <a:lnTo>
                        <a:pt x="270" y="176"/>
                      </a:lnTo>
                      <a:lnTo>
                        <a:pt x="273" y="164"/>
                      </a:lnTo>
                      <a:lnTo>
                        <a:pt x="276" y="150"/>
                      </a:lnTo>
                      <a:lnTo>
                        <a:pt x="276" y="143"/>
                      </a:lnTo>
                      <a:lnTo>
                        <a:pt x="277" y="137"/>
                      </a:lnTo>
                      <a:lnTo>
                        <a:pt x="276" y="128"/>
                      </a:lnTo>
                      <a:lnTo>
                        <a:pt x="276" y="122"/>
                      </a:lnTo>
                      <a:lnTo>
                        <a:pt x="273" y="108"/>
                      </a:lnTo>
                      <a:lnTo>
                        <a:pt x="270" y="96"/>
                      </a:lnTo>
                      <a:lnTo>
                        <a:pt x="266" y="83"/>
                      </a:lnTo>
                      <a:lnTo>
                        <a:pt x="259" y="71"/>
                      </a:lnTo>
                      <a:lnTo>
                        <a:pt x="252" y="60"/>
                      </a:lnTo>
                      <a:lnTo>
                        <a:pt x="245" y="49"/>
                      </a:lnTo>
                      <a:lnTo>
                        <a:pt x="235" y="40"/>
                      </a:lnTo>
                      <a:lnTo>
                        <a:pt x="226" y="30"/>
                      </a:lnTo>
                      <a:lnTo>
                        <a:pt x="215" y="23"/>
                      </a:lnTo>
                      <a:lnTo>
                        <a:pt x="204" y="16"/>
                      </a:lnTo>
                      <a:lnTo>
                        <a:pt x="191" y="9"/>
                      </a:lnTo>
                      <a:lnTo>
                        <a:pt x="179" y="5"/>
                      </a:lnTo>
                      <a:lnTo>
                        <a:pt x="166" y="3"/>
                      </a:lnTo>
                      <a:lnTo>
                        <a:pt x="159" y="1"/>
                      </a:lnTo>
                      <a:lnTo>
                        <a:pt x="152" y="0"/>
                      </a:lnTo>
                      <a:lnTo>
                        <a:pt x="145" y="0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14" name="Freeform 258"/>
                <p:cNvSpPr>
                  <a:spLocks/>
                </p:cNvSpPr>
                <p:nvPr/>
              </p:nvSpPr>
              <p:spPr bwMode="auto">
                <a:xfrm>
                  <a:off x="1459" y="1603"/>
                  <a:ext cx="87" cy="84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8" y="0"/>
                    </a:cxn>
                    <a:cxn ang="0">
                      <a:pos x="12" y="6"/>
                    </a:cxn>
                    <a:cxn ang="0">
                      <a:pos x="14" y="14"/>
                    </a:cxn>
                    <a:cxn ang="0">
                      <a:pos x="14" y="23"/>
                    </a:cxn>
                    <a:cxn ang="0">
                      <a:pos x="14" y="39"/>
                    </a:cxn>
                    <a:cxn ang="0">
                      <a:pos x="14" y="67"/>
                    </a:cxn>
                    <a:cxn ang="0">
                      <a:pos x="15" y="96"/>
                    </a:cxn>
                    <a:cxn ang="0">
                      <a:pos x="18" y="112"/>
                    </a:cxn>
                    <a:cxn ang="0">
                      <a:pos x="22" y="126"/>
                    </a:cxn>
                    <a:cxn ang="0">
                      <a:pos x="25" y="134"/>
                    </a:cxn>
                    <a:cxn ang="0">
                      <a:pos x="25" y="137"/>
                    </a:cxn>
                    <a:cxn ang="0">
                      <a:pos x="29" y="134"/>
                    </a:cxn>
                    <a:cxn ang="0">
                      <a:pos x="32" y="131"/>
                    </a:cxn>
                    <a:cxn ang="0">
                      <a:pos x="32" y="125"/>
                    </a:cxn>
                    <a:cxn ang="0">
                      <a:pos x="35" y="99"/>
                    </a:cxn>
                    <a:cxn ang="0">
                      <a:pos x="39" y="44"/>
                    </a:cxn>
                    <a:cxn ang="0">
                      <a:pos x="39" y="25"/>
                    </a:cxn>
                    <a:cxn ang="0">
                      <a:pos x="40" y="18"/>
                    </a:cxn>
                    <a:cxn ang="0">
                      <a:pos x="42" y="15"/>
                    </a:cxn>
                    <a:cxn ang="0">
                      <a:pos x="43" y="14"/>
                    </a:cxn>
                    <a:cxn ang="0">
                      <a:pos x="49" y="32"/>
                    </a:cxn>
                    <a:cxn ang="0">
                      <a:pos x="51" y="55"/>
                    </a:cxn>
                    <a:cxn ang="0">
                      <a:pos x="54" y="99"/>
                    </a:cxn>
                    <a:cxn ang="0">
                      <a:pos x="58" y="121"/>
                    </a:cxn>
                    <a:cxn ang="0">
                      <a:pos x="64" y="129"/>
                    </a:cxn>
                    <a:cxn ang="0">
                      <a:pos x="65" y="118"/>
                    </a:cxn>
                    <a:cxn ang="0">
                      <a:pos x="67" y="97"/>
                    </a:cxn>
                    <a:cxn ang="0">
                      <a:pos x="68" y="60"/>
                    </a:cxn>
                    <a:cxn ang="0">
                      <a:pos x="71" y="37"/>
                    </a:cxn>
                    <a:cxn ang="0">
                      <a:pos x="72" y="28"/>
                    </a:cxn>
                    <a:cxn ang="0">
                      <a:pos x="74" y="22"/>
                    </a:cxn>
                    <a:cxn ang="0">
                      <a:pos x="75" y="17"/>
                    </a:cxn>
                    <a:cxn ang="0">
                      <a:pos x="76" y="10"/>
                    </a:cxn>
                    <a:cxn ang="0">
                      <a:pos x="80" y="22"/>
                    </a:cxn>
                    <a:cxn ang="0">
                      <a:pos x="83" y="40"/>
                    </a:cxn>
                    <a:cxn ang="0">
                      <a:pos x="85" y="58"/>
                    </a:cxn>
                    <a:cxn ang="0">
                      <a:pos x="86" y="69"/>
                    </a:cxn>
                    <a:cxn ang="0">
                      <a:pos x="89" y="104"/>
                    </a:cxn>
                    <a:cxn ang="0">
                      <a:pos x="93" y="131"/>
                    </a:cxn>
                    <a:cxn ang="0">
                      <a:pos x="97" y="130"/>
                    </a:cxn>
                    <a:cxn ang="0">
                      <a:pos x="100" y="126"/>
                    </a:cxn>
                    <a:cxn ang="0">
                      <a:pos x="101" y="118"/>
                    </a:cxn>
                    <a:cxn ang="0">
                      <a:pos x="101" y="104"/>
                    </a:cxn>
                    <a:cxn ang="0">
                      <a:pos x="103" y="85"/>
                    </a:cxn>
                    <a:cxn ang="0">
                      <a:pos x="105" y="51"/>
                    </a:cxn>
                    <a:cxn ang="0">
                      <a:pos x="110" y="29"/>
                    </a:cxn>
                    <a:cxn ang="0">
                      <a:pos x="114" y="19"/>
                    </a:cxn>
                    <a:cxn ang="0">
                      <a:pos x="118" y="54"/>
                    </a:cxn>
                    <a:cxn ang="0">
                      <a:pos x="119" y="86"/>
                    </a:cxn>
                    <a:cxn ang="0">
                      <a:pos x="121" y="101"/>
                    </a:cxn>
                    <a:cxn ang="0">
                      <a:pos x="123" y="112"/>
                    </a:cxn>
                    <a:cxn ang="0">
                      <a:pos x="128" y="118"/>
                    </a:cxn>
                    <a:cxn ang="0">
                      <a:pos x="133" y="122"/>
                    </a:cxn>
                  </a:cxnLst>
                  <a:rect l="0" t="0" r="r" b="b"/>
                  <a:pathLst>
                    <a:path w="139" h="137">
                      <a:moveTo>
                        <a:pt x="0" y="14"/>
                      </a:moveTo>
                      <a:lnTo>
                        <a:pt x="3" y="10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2" y="6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4" y="17"/>
                      </a:lnTo>
                      <a:lnTo>
                        <a:pt x="14" y="19"/>
                      </a:lnTo>
                      <a:lnTo>
                        <a:pt x="14" y="23"/>
                      </a:lnTo>
                      <a:lnTo>
                        <a:pt x="14" y="28"/>
                      </a:lnTo>
                      <a:lnTo>
                        <a:pt x="14" y="33"/>
                      </a:lnTo>
                      <a:lnTo>
                        <a:pt x="14" y="39"/>
                      </a:lnTo>
                      <a:lnTo>
                        <a:pt x="14" y="45"/>
                      </a:lnTo>
                      <a:lnTo>
                        <a:pt x="14" y="54"/>
                      </a:lnTo>
                      <a:lnTo>
                        <a:pt x="14" y="67"/>
                      </a:lnTo>
                      <a:lnTo>
                        <a:pt x="14" y="82"/>
                      </a:lnTo>
                      <a:lnTo>
                        <a:pt x="14" y="89"/>
                      </a:lnTo>
                      <a:lnTo>
                        <a:pt x="15" y="96"/>
                      </a:lnTo>
                      <a:lnTo>
                        <a:pt x="15" y="101"/>
                      </a:lnTo>
                      <a:lnTo>
                        <a:pt x="17" y="107"/>
                      </a:lnTo>
                      <a:lnTo>
                        <a:pt x="18" y="112"/>
                      </a:lnTo>
                      <a:lnTo>
                        <a:pt x="19" y="118"/>
                      </a:lnTo>
                      <a:lnTo>
                        <a:pt x="21" y="122"/>
                      </a:lnTo>
                      <a:lnTo>
                        <a:pt x="22" y="126"/>
                      </a:lnTo>
                      <a:lnTo>
                        <a:pt x="24" y="129"/>
                      </a:lnTo>
                      <a:lnTo>
                        <a:pt x="24" y="133"/>
                      </a:lnTo>
                      <a:lnTo>
                        <a:pt x="25" y="134"/>
                      </a:lnTo>
                      <a:lnTo>
                        <a:pt x="25" y="136"/>
                      </a:lnTo>
                      <a:lnTo>
                        <a:pt x="25" y="136"/>
                      </a:lnTo>
                      <a:lnTo>
                        <a:pt x="25" y="137"/>
                      </a:lnTo>
                      <a:lnTo>
                        <a:pt x="26" y="136"/>
                      </a:lnTo>
                      <a:lnTo>
                        <a:pt x="29" y="136"/>
                      </a:lnTo>
                      <a:lnTo>
                        <a:pt x="29" y="134"/>
                      </a:lnTo>
                      <a:lnTo>
                        <a:pt x="31" y="134"/>
                      </a:lnTo>
                      <a:lnTo>
                        <a:pt x="31" y="133"/>
                      </a:lnTo>
                      <a:lnTo>
                        <a:pt x="32" y="131"/>
                      </a:lnTo>
                      <a:lnTo>
                        <a:pt x="32" y="130"/>
                      </a:lnTo>
                      <a:lnTo>
                        <a:pt x="32" y="129"/>
                      </a:lnTo>
                      <a:lnTo>
                        <a:pt x="32" y="125"/>
                      </a:lnTo>
                      <a:lnTo>
                        <a:pt x="32" y="121"/>
                      </a:lnTo>
                      <a:lnTo>
                        <a:pt x="33" y="116"/>
                      </a:lnTo>
                      <a:lnTo>
                        <a:pt x="35" y="99"/>
                      </a:lnTo>
                      <a:lnTo>
                        <a:pt x="36" y="81"/>
                      </a:lnTo>
                      <a:lnTo>
                        <a:pt x="37" y="63"/>
                      </a:lnTo>
                      <a:lnTo>
                        <a:pt x="39" y="44"/>
                      </a:lnTo>
                      <a:lnTo>
                        <a:pt x="39" y="37"/>
                      </a:lnTo>
                      <a:lnTo>
                        <a:pt x="39" y="30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39" y="19"/>
                      </a:lnTo>
                      <a:lnTo>
                        <a:pt x="40" y="18"/>
                      </a:lnTo>
                      <a:lnTo>
                        <a:pt x="40" y="17"/>
                      </a:lnTo>
                      <a:lnTo>
                        <a:pt x="40" y="17"/>
                      </a:lnTo>
                      <a:lnTo>
                        <a:pt x="42" y="15"/>
                      </a:lnTo>
                      <a:lnTo>
                        <a:pt x="42" y="15"/>
                      </a:lnTo>
                      <a:lnTo>
                        <a:pt x="43" y="15"/>
                      </a:lnTo>
                      <a:lnTo>
                        <a:pt x="43" y="14"/>
                      </a:lnTo>
                      <a:lnTo>
                        <a:pt x="46" y="19"/>
                      </a:lnTo>
                      <a:lnTo>
                        <a:pt x="47" y="25"/>
                      </a:lnTo>
                      <a:lnTo>
                        <a:pt x="49" y="32"/>
                      </a:lnTo>
                      <a:lnTo>
                        <a:pt x="50" y="39"/>
                      </a:lnTo>
                      <a:lnTo>
                        <a:pt x="51" y="47"/>
                      </a:lnTo>
                      <a:lnTo>
                        <a:pt x="51" y="55"/>
                      </a:lnTo>
                      <a:lnTo>
                        <a:pt x="53" y="73"/>
                      </a:lnTo>
                      <a:lnTo>
                        <a:pt x="54" y="90"/>
                      </a:lnTo>
                      <a:lnTo>
                        <a:pt x="54" y="99"/>
                      </a:lnTo>
                      <a:lnTo>
                        <a:pt x="55" y="107"/>
                      </a:lnTo>
                      <a:lnTo>
                        <a:pt x="57" y="115"/>
                      </a:lnTo>
                      <a:lnTo>
                        <a:pt x="58" y="121"/>
                      </a:lnTo>
                      <a:lnTo>
                        <a:pt x="60" y="127"/>
                      </a:lnTo>
                      <a:lnTo>
                        <a:pt x="62" y="131"/>
                      </a:lnTo>
                      <a:lnTo>
                        <a:pt x="64" y="129"/>
                      </a:lnTo>
                      <a:lnTo>
                        <a:pt x="64" y="126"/>
                      </a:lnTo>
                      <a:lnTo>
                        <a:pt x="65" y="122"/>
                      </a:lnTo>
                      <a:lnTo>
                        <a:pt x="65" y="118"/>
                      </a:lnTo>
                      <a:lnTo>
                        <a:pt x="67" y="114"/>
                      </a:lnTo>
                      <a:lnTo>
                        <a:pt x="67" y="108"/>
                      </a:lnTo>
                      <a:lnTo>
                        <a:pt x="67" y="97"/>
                      </a:lnTo>
                      <a:lnTo>
                        <a:pt x="68" y="85"/>
                      </a:lnTo>
                      <a:lnTo>
                        <a:pt x="68" y="73"/>
                      </a:lnTo>
                      <a:lnTo>
                        <a:pt x="68" y="60"/>
                      </a:lnTo>
                      <a:lnTo>
                        <a:pt x="69" y="48"/>
                      </a:lnTo>
                      <a:lnTo>
                        <a:pt x="71" y="43"/>
                      </a:lnTo>
                      <a:lnTo>
                        <a:pt x="71" y="37"/>
                      </a:lnTo>
                      <a:lnTo>
                        <a:pt x="72" y="33"/>
                      </a:lnTo>
                      <a:lnTo>
                        <a:pt x="72" y="30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2" y="23"/>
                      </a:lnTo>
                      <a:lnTo>
                        <a:pt x="74" y="22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5" y="17"/>
                      </a:lnTo>
                      <a:lnTo>
                        <a:pt x="75" y="14"/>
                      </a:lnTo>
                      <a:lnTo>
                        <a:pt x="75" y="13"/>
                      </a:lnTo>
                      <a:lnTo>
                        <a:pt x="76" y="10"/>
                      </a:lnTo>
                      <a:lnTo>
                        <a:pt x="78" y="13"/>
                      </a:lnTo>
                      <a:lnTo>
                        <a:pt x="79" y="17"/>
                      </a:lnTo>
                      <a:lnTo>
                        <a:pt x="80" y="22"/>
                      </a:lnTo>
                      <a:lnTo>
                        <a:pt x="82" y="28"/>
                      </a:lnTo>
                      <a:lnTo>
                        <a:pt x="82" y="33"/>
                      </a:lnTo>
                      <a:lnTo>
                        <a:pt x="83" y="40"/>
                      </a:lnTo>
                      <a:lnTo>
                        <a:pt x="83" y="48"/>
                      </a:lnTo>
                      <a:lnTo>
                        <a:pt x="83" y="54"/>
                      </a:lnTo>
                      <a:lnTo>
                        <a:pt x="85" y="58"/>
                      </a:lnTo>
                      <a:lnTo>
                        <a:pt x="85" y="62"/>
                      </a:lnTo>
                      <a:lnTo>
                        <a:pt x="85" y="66"/>
                      </a:lnTo>
                      <a:lnTo>
                        <a:pt x="86" y="69"/>
                      </a:lnTo>
                      <a:lnTo>
                        <a:pt x="86" y="73"/>
                      </a:lnTo>
                      <a:lnTo>
                        <a:pt x="87" y="89"/>
                      </a:lnTo>
                      <a:lnTo>
                        <a:pt x="89" y="104"/>
                      </a:lnTo>
                      <a:lnTo>
                        <a:pt x="90" y="118"/>
                      </a:lnTo>
                      <a:lnTo>
                        <a:pt x="93" y="131"/>
                      </a:lnTo>
                      <a:lnTo>
                        <a:pt x="93" y="131"/>
                      </a:lnTo>
                      <a:lnTo>
                        <a:pt x="94" y="130"/>
                      </a:lnTo>
                      <a:lnTo>
                        <a:pt x="96" y="130"/>
                      </a:lnTo>
                      <a:lnTo>
                        <a:pt x="97" y="130"/>
                      </a:lnTo>
                      <a:lnTo>
                        <a:pt x="97" y="129"/>
                      </a:lnTo>
                      <a:lnTo>
                        <a:pt x="98" y="129"/>
                      </a:lnTo>
                      <a:lnTo>
                        <a:pt x="100" y="126"/>
                      </a:lnTo>
                      <a:lnTo>
                        <a:pt x="100" y="125"/>
                      </a:lnTo>
                      <a:lnTo>
                        <a:pt x="100" y="121"/>
                      </a:lnTo>
                      <a:lnTo>
                        <a:pt x="101" y="118"/>
                      </a:lnTo>
                      <a:lnTo>
                        <a:pt x="101" y="114"/>
                      </a:lnTo>
                      <a:lnTo>
                        <a:pt x="101" y="108"/>
                      </a:lnTo>
                      <a:lnTo>
                        <a:pt x="101" y="104"/>
                      </a:lnTo>
                      <a:lnTo>
                        <a:pt x="101" y="100"/>
                      </a:lnTo>
                      <a:lnTo>
                        <a:pt x="103" y="97"/>
                      </a:lnTo>
                      <a:lnTo>
                        <a:pt x="103" y="85"/>
                      </a:lnTo>
                      <a:lnTo>
                        <a:pt x="104" y="73"/>
                      </a:lnTo>
                      <a:lnTo>
                        <a:pt x="105" y="60"/>
                      </a:lnTo>
                      <a:lnTo>
                        <a:pt x="105" y="51"/>
                      </a:lnTo>
                      <a:lnTo>
                        <a:pt x="107" y="41"/>
                      </a:lnTo>
                      <a:lnTo>
                        <a:pt x="108" y="32"/>
                      </a:lnTo>
                      <a:lnTo>
                        <a:pt x="110" y="29"/>
                      </a:lnTo>
                      <a:lnTo>
                        <a:pt x="111" y="25"/>
                      </a:lnTo>
                      <a:lnTo>
                        <a:pt x="112" y="22"/>
                      </a:ln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8" y="48"/>
                      </a:lnTo>
                      <a:lnTo>
                        <a:pt x="118" y="54"/>
                      </a:lnTo>
                      <a:lnTo>
                        <a:pt x="118" y="60"/>
                      </a:lnTo>
                      <a:lnTo>
                        <a:pt x="119" y="73"/>
                      </a:lnTo>
                      <a:lnTo>
                        <a:pt x="119" y="86"/>
                      </a:lnTo>
                      <a:lnTo>
                        <a:pt x="119" y="92"/>
                      </a:lnTo>
                      <a:lnTo>
                        <a:pt x="121" y="97"/>
                      </a:lnTo>
                      <a:lnTo>
                        <a:pt x="121" y="101"/>
                      </a:lnTo>
                      <a:lnTo>
                        <a:pt x="122" y="105"/>
                      </a:lnTo>
                      <a:lnTo>
                        <a:pt x="122" y="108"/>
                      </a:lnTo>
                      <a:lnTo>
                        <a:pt x="123" y="112"/>
                      </a:lnTo>
                      <a:lnTo>
                        <a:pt x="125" y="114"/>
                      </a:lnTo>
                      <a:lnTo>
                        <a:pt x="126" y="116"/>
                      </a:lnTo>
                      <a:lnTo>
                        <a:pt x="128" y="118"/>
                      </a:lnTo>
                      <a:lnTo>
                        <a:pt x="129" y="119"/>
                      </a:lnTo>
                      <a:lnTo>
                        <a:pt x="130" y="121"/>
                      </a:lnTo>
                      <a:lnTo>
                        <a:pt x="133" y="122"/>
                      </a:lnTo>
                      <a:lnTo>
                        <a:pt x="136" y="122"/>
                      </a:lnTo>
                      <a:lnTo>
                        <a:pt x="139" y="12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315" name="Freeform 259"/>
                <p:cNvSpPr>
                  <a:spLocks/>
                </p:cNvSpPr>
                <p:nvPr/>
              </p:nvSpPr>
              <p:spPr bwMode="auto">
                <a:xfrm>
                  <a:off x="1415" y="1561"/>
                  <a:ext cx="175" cy="169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116" y="1"/>
                    </a:cxn>
                    <a:cxn ang="0">
                      <a:pos x="97" y="5"/>
                    </a:cxn>
                    <a:cxn ang="0">
                      <a:pos x="72" y="16"/>
                    </a:cxn>
                    <a:cxn ang="0">
                      <a:pos x="50" y="30"/>
                    </a:cxn>
                    <a:cxn ang="0">
                      <a:pos x="30" y="49"/>
                    </a:cxn>
                    <a:cxn ang="0">
                      <a:pos x="16" y="71"/>
                    </a:cxn>
                    <a:cxn ang="0">
                      <a:pos x="5" y="96"/>
                    </a:cxn>
                    <a:cxn ang="0">
                      <a:pos x="1" y="115"/>
                    </a:cxn>
                    <a:cxn ang="0">
                      <a:pos x="0" y="128"/>
                    </a:cxn>
                    <a:cxn ang="0">
                      <a:pos x="0" y="143"/>
                    </a:cxn>
                    <a:cxn ang="0">
                      <a:pos x="1" y="157"/>
                    </a:cxn>
                    <a:cxn ang="0">
                      <a:pos x="5" y="176"/>
                    </a:cxn>
                    <a:cxn ang="0">
                      <a:pos x="16" y="201"/>
                    </a:cxn>
                    <a:cxn ang="0">
                      <a:pos x="30" y="223"/>
                    </a:cxn>
                    <a:cxn ang="0">
                      <a:pos x="50" y="242"/>
                    </a:cxn>
                    <a:cxn ang="0">
                      <a:pos x="72" y="255"/>
                    </a:cxn>
                    <a:cxn ang="0">
                      <a:pos x="97" y="266"/>
                    </a:cxn>
                    <a:cxn ang="0">
                      <a:pos x="123" y="272"/>
                    </a:cxn>
                    <a:cxn ang="0">
                      <a:pos x="138" y="273"/>
                    </a:cxn>
                    <a:cxn ang="0">
                      <a:pos x="152" y="272"/>
                    </a:cxn>
                    <a:cxn ang="0">
                      <a:pos x="179" y="266"/>
                    </a:cxn>
                    <a:cxn ang="0">
                      <a:pos x="204" y="255"/>
                    </a:cxn>
                    <a:cxn ang="0">
                      <a:pos x="226" y="242"/>
                    </a:cxn>
                    <a:cxn ang="0">
                      <a:pos x="245" y="223"/>
                    </a:cxn>
                    <a:cxn ang="0">
                      <a:pos x="259" y="201"/>
                    </a:cxn>
                    <a:cxn ang="0">
                      <a:pos x="270" y="176"/>
                    </a:cxn>
                    <a:cxn ang="0">
                      <a:pos x="276" y="150"/>
                    </a:cxn>
                    <a:cxn ang="0">
                      <a:pos x="277" y="137"/>
                    </a:cxn>
                    <a:cxn ang="0">
                      <a:pos x="276" y="122"/>
                    </a:cxn>
                    <a:cxn ang="0">
                      <a:pos x="270" y="96"/>
                    </a:cxn>
                    <a:cxn ang="0">
                      <a:pos x="259" y="71"/>
                    </a:cxn>
                    <a:cxn ang="0">
                      <a:pos x="245" y="49"/>
                    </a:cxn>
                    <a:cxn ang="0">
                      <a:pos x="226" y="30"/>
                    </a:cxn>
                    <a:cxn ang="0">
                      <a:pos x="204" y="16"/>
                    </a:cxn>
                    <a:cxn ang="0">
                      <a:pos x="179" y="5"/>
                    </a:cxn>
                    <a:cxn ang="0">
                      <a:pos x="159" y="1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277" h="273">
                      <a:moveTo>
                        <a:pt x="138" y="0"/>
                      </a:moveTo>
                      <a:lnTo>
                        <a:pt x="130" y="0"/>
                      </a:lnTo>
                      <a:lnTo>
                        <a:pt x="123" y="0"/>
                      </a:lnTo>
                      <a:lnTo>
                        <a:pt x="116" y="1"/>
                      </a:lnTo>
                      <a:lnTo>
                        <a:pt x="109" y="3"/>
                      </a:lnTo>
                      <a:lnTo>
                        <a:pt x="97" y="5"/>
                      </a:lnTo>
                      <a:lnTo>
                        <a:pt x="84" y="9"/>
                      </a:lnTo>
                      <a:lnTo>
                        <a:pt x="72" y="16"/>
                      </a:lnTo>
                      <a:lnTo>
                        <a:pt x="61" y="23"/>
                      </a:lnTo>
                      <a:lnTo>
                        <a:pt x="50" y="30"/>
                      </a:lnTo>
                      <a:lnTo>
                        <a:pt x="40" y="40"/>
                      </a:lnTo>
                      <a:lnTo>
                        <a:pt x="30" y="49"/>
                      </a:lnTo>
                      <a:lnTo>
                        <a:pt x="23" y="60"/>
                      </a:lnTo>
                      <a:lnTo>
                        <a:pt x="16" y="71"/>
                      </a:lnTo>
                      <a:lnTo>
                        <a:pt x="9" y="83"/>
                      </a:lnTo>
                      <a:lnTo>
                        <a:pt x="5" y="96"/>
                      </a:lnTo>
                      <a:lnTo>
                        <a:pt x="2" y="108"/>
                      </a:lnTo>
                      <a:lnTo>
                        <a:pt x="1" y="115"/>
                      </a:lnTo>
                      <a:lnTo>
                        <a:pt x="0" y="122"/>
                      </a:lnTo>
                      <a:lnTo>
                        <a:pt x="0" y="128"/>
                      </a:lnTo>
                      <a:lnTo>
                        <a:pt x="0" y="137"/>
                      </a:lnTo>
                      <a:lnTo>
                        <a:pt x="0" y="143"/>
                      </a:lnTo>
                      <a:lnTo>
                        <a:pt x="0" y="150"/>
                      </a:lnTo>
                      <a:lnTo>
                        <a:pt x="1" y="157"/>
                      </a:lnTo>
                      <a:lnTo>
                        <a:pt x="2" y="164"/>
                      </a:lnTo>
                      <a:lnTo>
                        <a:pt x="5" y="176"/>
                      </a:lnTo>
                      <a:lnTo>
                        <a:pt x="9" y="189"/>
                      </a:lnTo>
                      <a:lnTo>
                        <a:pt x="16" y="201"/>
                      </a:lnTo>
                      <a:lnTo>
                        <a:pt x="23" y="212"/>
                      </a:lnTo>
                      <a:lnTo>
                        <a:pt x="30" y="223"/>
                      </a:lnTo>
                      <a:lnTo>
                        <a:pt x="40" y="232"/>
                      </a:lnTo>
                      <a:lnTo>
                        <a:pt x="50" y="242"/>
                      </a:lnTo>
                      <a:lnTo>
                        <a:pt x="61" y="249"/>
                      </a:lnTo>
                      <a:lnTo>
                        <a:pt x="72" y="255"/>
                      </a:lnTo>
                      <a:lnTo>
                        <a:pt x="84" y="262"/>
                      </a:lnTo>
                      <a:lnTo>
                        <a:pt x="97" y="266"/>
                      </a:lnTo>
                      <a:lnTo>
                        <a:pt x="109" y="269"/>
                      </a:lnTo>
                      <a:lnTo>
                        <a:pt x="123" y="272"/>
                      </a:lnTo>
                      <a:lnTo>
                        <a:pt x="130" y="272"/>
                      </a:lnTo>
                      <a:lnTo>
                        <a:pt x="138" y="273"/>
                      </a:lnTo>
                      <a:lnTo>
                        <a:pt x="145" y="272"/>
                      </a:lnTo>
                      <a:lnTo>
                        <a:pt x="152" y="272"/>
                      </a:lnTo>
                      <a:lnTo>
                        <a:pt x="166" y="269"/>
                      </a:lnTo>
                      <a:lnTo>
                        <a:pt x="179" y="266"/>
                      </a:lnTo>
                      <a:lnTo>
                        <a:pt x="191" y="262"/>
                      </a:lnTo>
                      <a:lnTo>
                        <a:pt x="204" y="255"/>
                      </a:lnTo>
                      <a:lnTo>
                        <a:pt x="215" y="249"/>
                      </a:lnTo>
                      <a:lnTo>
                        <a:pt x="226" y="242"/>
                      </a:lnTo>
                      <a:lnTo>
                        <a:pt x="235" y="232"/>
                      </a:lnTo>
                      <a:lnTo>
                        <a:pt x="245" y="223"/>
                      </a:lnTo>
                      <a:lnTo>
                        <a:pt x="252" y="212"/>
                      </a:lnTo>
                      <a:lnTo>
                        <a:pt x="259" y="201"/>
                      </a:lnTo>
                      <a:lnTo>
                        <a:pt x="266" y="189"/>
                      </a:lnTo>
                      <a:lnTo>
                        <a:pt x="270" y="176"/>
                      </a:lnTo>
                      <a:lnTo>
                        <a:pt x="273" y="164"/>
                      </a:lnTo>
                      <a:lnTo>
                        <a:pt x="276" y="150"/>
                      </a:lnTo>
                      <a:lnTo>
                        <a:pt x="276" y="143"/>
                      </a:lnTo>
                      <a:lnTo>
                        <a:pt x="277" y="137"/>
                      </a:lnTo>
                      <a:lnTo>
                        <a:pt x="276" y="128"/>
                      </a:lnTo>
                      <a:lnTo>
                        <a:pt x="276" y="122"/>
                      </a:lnTo>
                      <a:lnTo>
                        <a:pt x="273" y="108"/>
                      </a:lnTo>
                      <a:lnTo>
                        <a:pt x="270" y="96"/>
                      </a:lnTo>
                      <a:lnTo>
                        <a:pt x="266" y="83"/>
                      </a:lnTo>
                      <a:lnTo>
                        <a:pt x="259" y="71"/>
                      </a:lnTo>
                      <a:lnTo>
                        <a:pt x="252" y="60"/>
                      </a:lnTo>
                      <a:lnTo>
                        <a:pt x="245" y="49"/>
                      </a:lnTo>
                      <a:lnTo>
                        <a:pt x="235" y="40"/>
                      </a:lnTo>
                      <a:lnTo>
                        <a:pt x="226" y="30"/>
                      </a:lnTo>
                      <a:lnTo>
                        <a:pt x="215" y="23"/>
                      </a:lnTo>
                      <a:lnTo>
                        <a:pt x="204" y="16"/>
                      </a:lnTo>
                      <a:lnTo>
                        <a:pt x="191" y="9"/>
                      </a:lnTo>
                      <a:lnTo>
                        <a:pt x="179" y="5"/>
                      </a:lnTo>
                      <a:lnTo>
                        <a:pt x="166" y="3"/>
                      </a:lnTo>
                      <a:lnTo>
                        <a:pt x="159" y="1"/>
                      </a:lnTo>
                      <a:lnTo>
                        <a:pt x="152" y="0"/>
                      </a:lnTo>
                      <a:lnTo>
                        <a:pt x="145" y="0"/>
                      </a:lnTo>
                      <a:lnTo>
                        <a:pt x="138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69316" name="Picture 260" descr="j03985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675" y="3859213"/>
            <a:ext cx="923925" cy="936625"/>
          </a:xfrm>
          <a:prstGeom prst="rect">
            <a:avLst/>
          </a:prstGeom>
          <a:noFill/>
        </p:spPr>
      </p:pic>
      <p:grpSp>
        <p:nvGrpSpPr>
          <p:cNvPr id="23" name="Group 261"/>
          <p:cNvGrpSpPr>
            <a:grpSpLocks/>
          </p:cNvGrpSpPr>
          <p:nvPr/>
        </p:nvGrpSpPr>
        <p:grpSpPr bwMode="auto">
          <a:xfrm>
            <a:off x="2914650" y="4868863"/>
            <a:ext cx="2808288" cy="1871662"/>
            <a:chOff x="1836" y="2976"/>
            <a:chExt cx="1769" cy="1179"/>
          </a:xfrm>
        </p:grpSpPr>
        <p:sp>
          <p:nvSpPr>
            <p:cNvPr id="1069318" name="Rectangle 262"/>
            <p:cNvSpPr>
              <a:spLocks noChangeArrowheads="1"/>
            </p:cNvSpPr>
            <p:nvPr/>
          </p:nvSpPr>
          <p:spPr bwMode="auto">
            <a:xfrm rot="18969137">
              <a:off x="2698" y="3702"/>
              <a:ext cx="8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GB" sz="1200">
                  <a:solidFill>
                    <a:srgbClr val="00CC66"/>
                  </a:solidFill>
                  <a:latin typeface="Times New Roman" pitchFamily="18" charset="0"/>
                </a:rPr>
                <a:t>Products Validation</a:t>
              </a:r>
              <a:endParaRPr lang="en-GB" sz="1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263"/>
            <p:cNvGrpSpPr>
              <a:grpSpLocks/>
            </p:cNvGrpSpPr>
            <p:nvPr/>
          </p:nvGrpSpPr>
          <p:grpSpPr bwMode="auto">
            <a:xfrm>
              <a:off x="1836" y="2976"/>
              <a:ext cx="1769" cy="1179"/>
              <a:chOff x="883" y="3084"/>
              <a:chExt cx="1767" cy="624"/>
            </a:xfrm>
          </p:grpSpPr>
          <p:sp>
            <p:nvSpPr>
              <p:cNvPr id="1069320" name="Freeform 264"/>
              <p:cNvSpPr>
                <a:spLocks/>
              </p:cNvSpPr>
              <p:nvPr/>
            </p:nvSpPr>
            <p:spPr bwMode="auto">
              <a:xfrm>
                <a:off x="946" y="3084"/>
                <a:ext cx="1704" cy="624"/>
              </a:xfrm>
              <a:custGeom>
                <a:avLst/>
                <a:gdLst/>
                <a:ahLst/>
                <a:cxnLst>
                  <a:cxn ang="0">
                    <a:pos x="409" y="0"/>
                  </a:cxn>
                  <a:cxn ang="0">
                    <a:pos x="173" y="142"/>
                  </a:cxn>
                  <a:cxn ang="0">
                    <a:pos x="0" y="116"/>
                  </a:cxn>
                </a:cxnLst>
                <a:rect l="0" t="0" r="r" b="b"/>
                <a:pathLst>
                  <a:path w="409" h="158">
                    <a:moveTo>
                      <a:pt x="409" y="0"/>
                    </a:moveTo>
                    <a:cubicBezTo>
                      <a:pt x="326" y="62"/>
                      <a:pt x="244" y="123"/>
                      <a:pt x="173" y="142"/>
                    </a:cubicBezTo>
                    <a:cubicBezTo>
                      <a:pt x="108" y="158"/>
                      <a:pt x="54" y="139"/>
                      <a:pt x="0" y="116"/>
                    </a:cubicBezTo>
                  </a:path>
                </a:pathLst>
              </a:custGeom>
              <a:noFill/>
              <a:ln w="26988">
                <a:solidFill>
                  <a:srgbClr val="00CC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321" name="Freeform 265"/>
              <p:cNvSpPr>
                <a:spLocks/>
              </p:cNvSpPr>
              <p:nvPr/>
            </p:nvSpPr>
            <p:spPr bwMode="auto">
              <a:xfrm>
                <a:off x="883" y="3515"/>
                <a:ext cx="84" cy="67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4"/>
                  </a:cxn>
                  <a:cxn ang="0">
                    <a:pos x="55" y="67"/>
                  </a:cxn>
                  <a:cxn ang="0">
                    <a:pos x="84" y="0"/>
                  </a:cxn>
                </a:cxnLst>
                <a:rect l="0" t="0" r="r" b="b"/>
                <a:pathLst>
                  <a:path w="84" h="67">
                    <a:moveTo>
                      <a:pt x="84" y="0"/>
                    </a:moveTo>
                    <a:lnTo>
                      <a:pt x="0" y="4"/>
                    </a:lnTo>
                    <a:lnTo>
                      <a:pt x="55" y="67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69323" name="Picture 267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E45E-1949-4006-B48A-58F782BF26FA}" type="slidenum">
              <a:rPr lang="en-GB"/>
              <a:pPr/>
              <a:t>3</a:t>
            </a:fld>
            <a:endParaRPr lang="en-GB"/>
          </a:p>
        </p:txBody>
      </p:sp>
      <p:sp>
        <p:nvSpPr>
          <p:cNvPr id="1070082" name="Rectangle 2"/>
          <p:cNvSpPr>
            <a:spLocks noChangeArrowheads="1"/>
          </p:cNvSpPr>
          <p:nvPr/>
        </p:nvSpPr>
        <p:spPr bwMode="auto">
          <a:xfrm>
            <a:off x="0" y="549275"/>
            <a:ext cx="755650" cy="6308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1070083" name="Text Box 3"/>
          <p:cNvSpPr txBox="1">
            <a:spLocks noChangeArrowheads="1"/>
          </p:cNvSpPr>
          <p:nvPr/>
        </p:nvSpPr>
        <p:spPr bwMode="auto">
          <a:xfrm>
            <a:off x="2627313" y="188913"/>
            <a:ext cx="6516687" cy="72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200" dirty="0" err="1">
                <a:solidFill>
                  <a:schemeClr val="accent2"/>
                </a:solidFill>
                <a:latin typeface="Comic Sans MS" pitchFamily="66" charset="0"/>
              </a:rPr>
              <a:t>BiOMaP</a:t>
            </a:r>
            <a:r>
              <a:rPr lang="en-US" sz="2200" dirty="0">
                <a:solidFill>
                  <a:schemeClr val="accent2"/>
                </a:solidFill>
                <a:latin typeface="Comic Sans MS" pitchFamily="66" charset="0"/>
              </a:rPr>
              <a:t> (Bio-Optical Marine Properties</a:t>
            </a:r>
            <a:r>
              <a:rPr lang="en-US" sz="2200" dirty="0" smtClean="0">
                <a:solidFill>
                  <a:schemeClr val="accent2"/>
                </a:solidFill>
                <a:latin typeface="Comic Sans MS" pitchFamily="66" charset="0"/>
              </a:rPr>
              <a:t>):</a:t>
            </a:r>
          </a:p>
          <a:p>
            <a:pPr>
              <a:lnSpc>
                <a:spcPct val="60000"/>
              </a:lnSpc>
            </a:pPr>
            <a:r>
              <a:rPr lang="en-US" sz="22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2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60000"/>
              </a:lnSpc>
            </a:pPr>
            <a:r>
              <a:rPr lang="en-US" sz="2200" dirty="0">
                <a:solidFill>
                  <a:schemeClr val="accent2"/>
                </a:solidFill>
                <a:latin typeface="Comic Sans MS" pitchFamily="66" charset="0"/>
              </a:rPr>
              <a:t>a European Ocean Color Development Program</a:t>
            </a:r>
          </a:p>
        </p:txBody>
      </p:sp>
      <p:sp>
        <p:nvSpPr>
          <p:cNvPr id="1070084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2665413" cy="1590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FF0000"/>
                </a:solidFill>
                <a:latin typeface="Comic Sans MS" pitchFamily="66" charset="0"/>
              </a:rPr>
              <a:t>BiOMaP measurements are produced applying cross-site identical and consolidated: technology, measurement and calibration protocols, processing codes and quality assurance criteria.</a:t>
            </a:r>
            <a:r>
              <a:rPr lang="en-US" sz="140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825" y="2781300"/>
            <a:ext cx="2592388" cy="1806575"/>
            <a:chOff x="3969" y="845"/>
            <a:chExt cx="1633" cy="113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969" y="845"/>
              <a:ext cx="1633" cy="1134"/>
              <a:chOff x="3878" y="754"/>
              <a:chExt cx="1542" cy="104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969" y="845"/>
                <a:ext cx="1360" cy="856"/>
                <a:chOff x="3969" y="845"/>
                <a:chExt cx="1360" cy="856"/>
              </a:xfrm>
            </p:grpSpPr>
            <p:pic>
              <p:nvPicPr>
                <p:cNvPr id="1070089" name="Picture 9" descr="OceJD-m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68" y="1117"/>
                  <a:ext cx="408" cy="30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0" name="Picture 10" descr="arandaTakaaWeb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67" y="845"/>
                  <a:ext cx="329" cy="408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1" name="Picture 11" descr="urania">
                  <a:hlinkClick r:id="rId6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21" y="1344"/>
                  <a:ext cx="408" cy="26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2" name="Picture 12" descr="alliance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969" y="845"/>
                  <a:ext cx="475" cy="240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3" name="Picture 13" descr="RV_Akademik_2t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059" y="1162"/>
                  <a:ext cx="341" cy="454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4" name="Picture 14" descr="FVG1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513" y="845"/>
                  <a:ext cx="317" cy="238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070095" name="Picture 15" descr="cotemanche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68" y="1480"/>
                  <a:ext cx="408" cy="221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070096" name="Rectangle 16"/>
              <p:cNvSpPr>
                <a:spLocks noChangeArrowheads="1"/>
              </p:cNvSpPr>
              <p:nvPr/>
            </p:nvSpPr>
            <p:spPr bwMode="auto">
              <a:xfrm>
                <a:off x="3878" y="754"/>
                <a:ext cx="1542" cy="1043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0097" name="Text Box 17"/>
            <p:cNvSpPr txBox="1">
              <a:spLocks noChangeArrowheads="1"/>
            </p:cNvSpPr>
            <p:nvPr/>
          </p:nvSpPr>
          <p:spPr bwMode="auto">
            <a:xfrm>
              <a:off x="3969" y="1752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66"/>
                  </a:solidFill>
                  <a:latin typeface="Comic Sans MS" pitchFamily="66" charset="0"/>
                </a:rPr>
                <a:t>BiOMaP</a:t>
              </a:r>
            </a:p>
          </p:txBody>
        </p:sp>
        <p:sp>
          <p:nvSpPr>
            <p:cNvPr id="1070098" name="Text Box 18"/>
            <p:cNvSpPr txBox="1">
              <a:spLocks noChangeArrowheads="1"/>
            </p:cNvSpPr>
            <p:nvPr/>
          </p:nvSpPr>
          <p:spPr bwMode="auto">
            <a:xfrm>
              <a:off x="5012" y="1752"/>
              <a:ext cx="5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66"/>
                  </a:solidFill>
                  <a:latin typeface="Comic Sans MS" pitchFamily="66" charset="0"/>
                </a:rPr>
                <a:t>Ships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048000" y="990600"/>
            <a:ext cx="5907087" cy="5616575"/>
            <a:chOff x="1927" y="572"/>
            <a:chExt cx="3721" cy="3538"/>
          </a:xfrm>
        </p:grpSpPr>
        <p:pic>
          <p:nvPicPr>
            <p:cNvPr id="1070100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7" y="572"/>
              <a:ext cx="3721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0101" name="Rectangle 21"/>
            <p:cNvSpPr>
              <a:spLocks noChangeArrowheads="1"/>
            </p:cNvSpPr>
            <p:nvPr/>
          </p:nvSpPr>
          <p:spPr bwMode="auto">
            <a:xfrm>
              <a:off x="4016" y="2042"/>
              <a:ext cx="1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8000"/>
                  </a:solidFill>
                  <a:latin typeface="Comic Sans MS" pitchFamily="66" charset="0"/>
                </a:rPr>
                <a:t>Southern Baltic Sea May04,Sep04,Apr05</a:t>
              </a:r>
            </a:p>
          </p:txBody>
        </p:sp>
        <p:sp>
          <p:nvSpPr>
            <p:cNvPr id="1070102" name="Rectangle 22"/>
            <p:cNvSpPr>
              <a:spLocks noChangeArrowheads="1"/>
            </p:cNvSpPr>
            <p:nvPr/>
          </p:nvSpPr>
          <p:spPr bwMode="auto">
            <a:xfrm>
              <a:off x="4220" y="978"/>
              <a:ext cx="132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8000"/>
                  </a:solidFill>
                  <a:latin typeface="Comic Sans MS" pitchFamily="66" charset="0"/>
                </a:rPr>
                <a:t>Baltic Proper, Gulf of Bothnia, Gulf of Finland Aug06,Aug07,Aug08</a:t>
              </a:r>
            </a:p>
          </p:txBody>
        </p:sp>
        <p:sp>
          <p:nvSpPr>
            <p:cNvPr id="1070103" name="Rectangle 23"/>
            <p:cNvSpPr>
              <a:spLocks noChangeArrowheads="1"/>
            </p:cNvSpPr>
            <p:nvPr/>
          </p:nvSpPr>
          <p:spPr bwMode="auto">
            <a:xfrm>
              <a:off x="4649" y="2478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Black Sea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Jun06,May09</a:t>
              </a:r>
            </a:p>
          </p:txBody>
        </p:sp>
        <p:sp>
          <p:nvSpPr>
            <p:cNvPr id="1070104" name="Rectangle 24"/>
            <p:cNvSpPr>
              <a:spLocks noChangeArrowheads="1"/>
            </p:cNvSpPr>
            <p:nvPr/>
          </p:nvSpPr>
          <p:spPr bwMode="auto">
            <a:xfrm>
              <a:off x="4220" y="3208"/>
              <a:ext cx="13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FF"/>
                  </a:solidFill>
                  <a:latin typeface="Comic Sans MS" pitchFamily="66" charset="0"/>
                </a:rPr>
                <a:t>East.Med.Sea,Ionian Sea, S.Adr.Sea, Sep06,Apr07</a:t>
              </a:r>
            </a:p>
          </p:txBody>
        </p:sp>
        <p:sp>
          <p:nvSpPr>
            <p:cNvPr id="1070105" name="Rectangle 25"/>
            <p:cNvSpPr>
              <a:spLocks noChangeArrowheads="1"/>
            </p:cNvSpPr>
            <p:nvPr/>
          </p:nvSpPr>
          <p:spPr bwMode="auto">
            <a:xfrm>
              <a:off x="2182" y="2042"/>
              <a:ext cx="1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FF99"/>
                  </a:solidFill>
                  <a:latin typeface="Comic Sans MS" pitchFamily="66" charset="0"/>
                </a:rPr>
                <a:t>English Channel, North Sea Jun04</a:t>
              </a:r>
            </a:p>
          </p:txBody>
        </p:sp>
        <p:sp>
          <p:nvSpPr>
            <p:cNvPr id="1070106" name="Rectangle 26"/>
            <p:cNvSpPr>
              <a:spLocks noChangeArrowheads="1"/>
            </p:cNvSpPr>
            <p:nvPr/>
          </p:nvSpPr>
          <p:spPr bwMode="auto">
            <a:xfrm>
              <a:off x="3424" y="2659"/>
              <a:ext cx="8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FFFF"/>
                  </a:solidFill>
                  <a:latin typeface="Comic Sans MS" pitchFamily="66" charset="0"/>
                </a:rPr>
                <a:t>Adriatic Sea Jul00</a:t>
              </a:r>
            </a:p>
          </p:txBody>
        </p:sp>
        <p:sp>
          <p:nvSpPr>
            <p:cNvPr id="1070107" name="Rectangle 27"/>
            <p:cNvSpPr>
              <a:spLocks noChangeArrowheads="1"/>
            </p:cNvSpPr>
            <p:nvPr/>
          </p:nvSpPr>
          <p:spPr bwMode="auto">
            <a:xfrm>
              <a:off x="4694" y="2659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Comic Sans MS" pitchFamily="66" charset="0"/>
                </a:rPr>
                <a:t>n=206</a:t>
              </a:r>
            </a:p>
          </p:txBody>
        </p:sp>
        <p:sp>
          <p:nvSpPr>
            <p:cNvPr id="1070108" name="Rectangle 28"/>
            <p:cNvSpPr>
              <a:spLocks noChangeArrowheads="1"/>
            </p:cNvSpPr>
            <p:nvPr/>
          </p:nvSpPr>
          <p:spPr bwMode="auto">
            <a:xfrm>
              <a:off x="3742" y="2750"/>
              <a:ext cx="3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FFFF"/>
                  </a:solidFill>
                  <a:latin typeface="Comic Sans MS" pitchFamily="66" charset="0"/>
                </a:rPr>
                <a:t>n=55</a:t>
              </a:r>
            </a:p>
          </p:txBody>
        </p:sp>
        <p:sp>
          <p:nvSpPr>
            <p:cNvPr id="1070109" name="Rectangle 29"/>
            <p:cNvSpPr>
              <a:spLocks noChangeArrowheads="1"/>
            </p:cNvSpPr>
            <p:nvPr/>
          </p:nvSpPr>
          <p:spPr bwMode="auto">
            <a:xfrm>
              <a:off x="3149" y="2144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FF99"/>
                  </a:solidFill>
                  <a:latin typeface="Comic Sans MS" pitchFamily="66" charset="0"/>
                </a:rPr>
                <a:t>n=55</a:t>
              </a:r>
            </a:p>
          </p:txBody>
        </p:sp>
        <p:sp>
          <p:nvSpPr>
            <p:cNvPr id="1070110" name="Rectangle 30"/>
            <p:cNvSpPr>
              <a:spLocks noChangeArrowheads="1"/>
            </p:cNvSpPr>
            <p:nvPr/>
          </p:nvSpPr>
          <p:spPr bwMode="auto">
            <a:xfrm>
              <a:off x="4649" y="3430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FF"/>
                  </a:solidFill>
                  <a:latin typeface="Comic Sans MS" pitchFamily="66" charset="0"/>
                </a:rPr>
                <a:t>n=131</a:t>
              </a:r>
            </a:p>
          </p:txBody>
        </p:sp>
        <p:sp>
          <p:nvSpPr>
            <p:cNvPr id="1070111" name="Rectangle 31"/>
            <p:cNvSpPr>
              <a:spLocks noChangeArrowheads="1"/>
            </p:cNvSpPr>
            <p:nvPr/>
          </p:nvSpPr>
          <p:spPr bwMode="auto">
            <a:xfrm>
              <a:off x="4241" y="2251"/>
              <a:ext cx="4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8000"/>
                  </a:solidFill>
                  <a:latin typeface="Comic Sans MS" pitchFamily="66" charset="0"/>
                </a:rPr>
                <a:t>n=170</a:t>
              </a:r>
            </a:p>
          </p:txBody>
        </p:sp>
        <p:sp>
          <p:nvSpPr>
            <p:cNvPr id="1070112" name="Rectangle 32"/>
            <p:cNvSpPr>
              <a:spLocks noChangeArrowheads="1"/>
            </p:cNvSpPr>
            <p:nvPr/>
          </p:nvSpPr>
          <p:spPr bwMode="auto">
            <a:xfrm>
              <a:off x="4740" y="1298"/>
              <a:ext cx="4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8000"/>
                  </a:solidFill>
                  <a:latin typeface="Comic Sans MS" pitchFamily="66" charset="0"/>
                </a:rPr>
                <a:t>n=108</a:t>
              </a:r>
            </a:p>
          </p:txBody>
        </p:sp>
        <p:sp>
          <p:nvSpPr>
            <p:cNvPr id="1070113" name="Rectangle 33"/>
            <p:cNvSpPr>
              <a:spLocks noChangeArrowheads="1"/>
            </p:cNvSpPr>
            <p:nvPr/>
          </p:nvSpPr>
          <p:spPr bwMode="auto">
            <a:xfrm>
              <a:off x="2789" y="2704"/>
              <a:ext cx="8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0066"/>
                  </a:solidFill>
                  <a:latin typeface="Comic Sans MS" pitchFamily="66" charset="0"/>
                </a:rPr>
                <a:t>Ligurian Sea Oct08,Mar09</a:t>
              </a:r>
            </a:p>
          </p:txBody>
        </p:sp>
        <p:sp>
          <p:nvSpPr>
            <p:cNvPr id="1070114" name="Rectangle 34"/>
            <p:cNvSpPr>
              <a:spLocks noChangeArrowheads="1"/>
            </p:cNvSpPr>
            <p:nvPr/>
          </p:nvSpPr>
          <p:spPr bwMode="auto">
            <a:xfrm>
              <a:off x="2154" y="799"/>
              <a:ext cx="14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dirty="0"/>
                <a:t>N=829 from </a:t>
              </a:r>
              <a:r>
                <a:rPr lang="en-US" sz="1800" dirty="0" smtClean="0"/>
                <a:t>2000-2009</a:t>
              </a:r>
              <a:endParaRPr lang="en-US" sz="1800" dirty="0"/>
            </a:p>
          </p:txBody>
        </p:sp>
        <p:sp>
          <p:nvSpPr>
            <p:cNvPr id="1070115" name="Rectangle 35"/>
            <p:cNvSpPr>
              <a:spLocks noChangeArrowheads="1"/>
            </p:cNvSpPr>
            <p:nvPr/>
          </p:nvSpPr>
          <p:spPr bwMode="auto">
            <a:xfrm>
              <a:off x="2971" y="2886"/>
              <a:ext cx="3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FF0066"/>
                  </a:solidFill>
                  <a:latin typeface="Comic Sans MS" pitchFamily="66" charset="0"/>
                </a:rPr>
                <a:t>n=104</a:t>
              </a:r>
            </a:p>
          </p:txBody>
        </p:sp>
      </p:grpSp>
      <p:pic>
        <p:nvPicPr>
          <p:cNvPr id="1070116" name="Picture 36" descr="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28600" y="4724400"/>
            <a:ext cx="25908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G. Zibordi, J.-F. Berthon, F. </a:t>
            </a:r>
            <a:r>
              <a:rPr lang="en-GB" sz="1200" dirty="0" err="1" smtClean="0">
                <a:latin typeface="Comic Sans MS" pitchFamily="66" charset="0"/>
              </a:rPr>
              <a:t>Mélin</a:t>
            </a:r>
            <a:r>
              <a:rPr lang="en-GB" sz="1200" dirty="0" smtClean="0">
                <a:latin typeface="Comic Sans MS" pitchFamily="66" charset="0"/>
              </a:rPr>
              <a:t> and D. D’Alimonte</a:t>
            </a:r>
            <a:r>
              <a:rPr lang="en-GB" sz="1200" baseline="30000" dirty="0" smtClean="0">
                <a:latin typeface="Comic Sans MS" pitchFamily="66" charset="0"/>
              </a:rPr>
              <a:t>. </a:t>
            </a:r>
            <a:r>
              <a:rPr lang="en-GB" sz="1200" dirty="0" smtClean="0">
                <a:latin typeface="Comic Sans MS" pitchFamily="66" charset="0"/>
              </a:rPr>
              <a:t>Cross-site consistent in situ measurements for satellite ocean </a:t>
            </a:r>
            <a:r>
              <a:rPr lang="en-GB" sz="1200" dirty="0" err="1" smtClean="0">
                <a:latin typeface="Comic Sans MS" pitchFamily="66" charset="0"/>
              </a:rPr>
              <a:t>color</a:t>
            </a:r>
            <a:r>
              <a:rPr lang="en-GB" sz="1200" dirty="0" smtClean="0">
                <a:latin typeface="Comic Sans MS" pitchFamily="66" charset="0"/>
              </a:rPr>
              <a:t> applications: the </a:t>
            </a:r>
            <a:r>
              <a:rPr lang="en-GB" sz="1200" dirty="0" err="1" smtClean="0">
                <a:latin typeface="Comic Sans MS" pitchFamily="66" charset="0"/>
              </a:rPr>
              <a:t>BiOMaP</a:t>
            </a:r>
            <a:r>
              <a:rPr lang="en-GB" sz="1200" dirty="0" smtClean="0">
                <a:latin typeface="Comic Sans MS" pitchFamily="66" charset="0"/>
              </a:rPr>
              <a:t> radiometric dataset. </a:t>
            </a:r>
            <a:r>
              <a:rPr lang="en-GB" sz="1200" i="1" dirty="0" smtClean="0">
                <a:latin typeface="Comic Sans MS" pitchFamily="66" charset="0"/>
              </a:rPr>
              <a:t>Remote Sensing of Environment</a:t>
            </a:r>
            <a:r>
              <a:rPr lang="en-GB" sz="1200" dirty="0" smtClean="0">
                <a:latin typeface="Comic Sans MS" pitchFamily="66" charset="0"/>
              </a:rPr>
              <a:t>,115,</a:t>
            </a:r>
            <a:r>
              <a:rPr lang="en-US" sz="1200" dirty="0" smtClean="0">
                <a:latin typeface="Comic Sans MS" pitchFamily="66" charset="0"/>
              </a:rPr>
              <a:t> 2104–2115</a:t>
            </a:r>
            <a:r>
              <a:rPr lang="en-GB" sz="1200" dirty="0" smtClean="0">
                <a:latin typeface="Comic Sans MS" pitchFamily="66" charset="0"/>
              </a:rPr>
              <a:t>, 2011.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16D-5540-424F-ABD6-F3F15F69F7E2}" type="slidenum">
              <a:rPr lang="en-GB"/>
              <a:pPr/>
              <a:t>4</a:t>
            </a:fld>
            <a:endParaRPr lang="en-GB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6551612" cy="777875"/>
          </a:xfrm>
        </p:spPr>
        <p:txBody>
          <a:bodyPr/>
          <a:lstStyle/>
          <a:p>
            <a:r>
              <a:rPr lang="en-US" sz="3200" dirty="0" err="1">
                <a:solidFill>
                  <a:srgbClr val="0066CC"/>
                </a:solidFill>
                <a:latin typeface="Comic Sans MS" pitchFamily="66" charset="0"/>
              </a:rPr>
              <a:t>BiOMaP</a:t>
            </a:r>
            <a:r>
              <a:rPr lang="en-US" sz="3200" dirty="0">
                <a:solidFill>
                  <a:srgbClr val="0066CC"/>
                </a:solidFill>
                <a:latin typeface="Comic Sans MS" pitchFamily="66" charset="0"/>
              </a:rPr>
              <a:t> measurements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4213" y="1484313"/>
            <a:ext cx="5903912" cy="2236787"/>
            <a:chOff x="431" y="436"/>
            <a:chExt cx="3719" cy="1409"/>
          </a:xfrm>
        </p:grpSpPr>
        <p:sp>
          <p:nvSpPr>
            <p:cNvPr id="1067015" name="Rectangle 7"/>
            <p:cNvSpPr>
              <a:spLocks noChangeArrowheads="1"/>
            </p:cNvSpPr>
            <p:nvPr/>
          </p:nvSpPr>
          <p:spPr bwMode="auto">
            <a:xfrm>
              <a:off x="431" y="617"/>
              <a:ext cx="3674" cy="590"/>
            </a:xfrm>
            <a:prstGeom prst="rect">
              <a:avLst/>
            </a:prstGeom>
            <a:solidFill>
              <a:schemeClr val="folHlink">
                <a:alpha val="2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016" name="Text Box 8"/>
            <p:cNvSpPr txBox="1">
              <a:spLocks noChangeArrowheads="1"/>
            </p:cNvSpPr>
            <p:nvPr/>
          </p:nvSpPr>
          <p:spPr bwMode="auto">
            <a:xfrm>
              <a:off x="3379" y="708"/>
              <a:ext cx="771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99"/>
                  </a:solidFill>
                  <a:latin typeface="Comic Sans MS" pitchFamily="66" charset="0"/>
                </a:rPr>
                <a:t> </a:t>
              </a:r>
              <a:r>
                <a:rPr lang="en-US" sz="1600">
                  <a:solidFill>
                    <a:srgbClr val="000099"/>
                  </a:solidFill>
                  <a:latin typeface="Comic Sans MS" pitchFamily="66" charset="0"/>
                </a:rPr>
                <a:t>Profiles    (manned)</a:t>
              </a:r>
            </a:p>
          </p:txBody>
        </p:sp>
        <p:sp>
          <p:nvSpPr>
            <p:cNvPr id="1067017" name="Rectangle 9"/>
            <p:cNvSpPr>
              <a:spLocks noChangeArrowheads="1"/>
            </p:cNvSpPr>
            <p:nvPr/>
          </p:nvSpPr>
          <p:spPr bwMode="auto">
            <a:xfrm>
              <a:off x="431" y="437"/>
              <a:ext cx="54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FF"/>
                  </a:solidFill>
                </a:rPr>
                <a:t>            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18" name="Rectangle 10"/>
            <p:cNvSpPr>
              <a:spLocks noChangeArrowheads="1"/>
            </p:cNvSpPr>
            <p:nvPr/>
          </p:nvSpPr>
          <p:spPr bwMode="auto">
            <a:xfrm>
              <a:off x="521" y="436"/>
              <a:ext cx="151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FF"/>
                  </a:solidFill>
                </a:rPr>
                <a:t>Field measurements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19" name="Rectangle 11"/>
            <p:cNvSpPr>
              <a:spLocks noChangeArrowheads="1"/>
            </p:cNvSpPr>
            <p:nvPr/>
          </p:nvSpPr>
          <p:spPr bwMode="auto">
            <a:xfrm>
              <a:off x="1396" y="43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0" name="Rectangle 12"/>
            <p:cNvSpPr>
              <a:spLocks noChangeArrowheads="1"/>
            </p:cNvSpPr>
            <p:nvPr/>
          </p:nvSpPr>
          <p:spPr bwMode="auto">
            <a:xfrm>
              <a:off x="431" y="614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1" name="Rectangle 13"/>
            <p:cNvSpPr>
              <a:spLocks noChangeArrowheads="1"/>
            </p:cNvSpPr>
            <p:nvPr/>
          </p:nvSpPr>
          <p:spPr bwMode="auto">
            <a:xfrm>
              <a:off x="502" y="63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2" name="Rectangle 14"/>
            <p:cNvSpPr>
              <a:spLocks noChangeArrowheads="1"/>
            </p:cNvSpPr>
            <p:nvPr/>
          </p:nvSpPr>
          <p:spPr bwMode="auto">
            <a:xfrm>
              <a:off x="523" y="631"/>
              <a:ext cx="71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Profiles of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3" name="Rectangle 15"/>
            <p:cNvSpPr>
              <a:spLocks noChangeArrowheads="1"/>
            </p:cNvSpPr>
            <p:nvPr/>
          </p:nvSpPr>
          <p:spPr bwMode="auto">
            <a:xfrm>
              <a:off x="1255" y="627"/>
              <a:ext cx="9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4" name="Rectangle 16"/>
            <p:cNvSpPr>
              <a:spLocks noChangeArrowheads="1"/>
            </p:cNvSpPr>
            <p:nvPr/>
          </p:nvSpPr>
          <p:spPr bwMode="auto">
            <a:xfrm>
              <a:off x="1350" y="701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u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5" name="Rectangle 17"/>
            <p:cNvSpPr>
              <a:spLocks noChangeArrowheads="1"/>
            </p:cNvSpPr>
            <p:nvPr/>
          </p:nvSpPr>
          <p:spPr bwMode="auto">
            <a:xfrm>
              <a:off x="1411" y="627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6" name="Rectangle 18"/>
            <p:cNvSpPr>
              <a:spLocks noChangeArrowheads="1"/>
            </p:cNvSpPr>
            <p:nvPr/>
          </p:nvSpPr>
          <p:spPr bwMode="auto">
            <a:xfrm>
              <a:off x="1583" y="61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7" name="Rectangle 19"/>
            <p:cNvSpPr>
              <a:spLocks noChangeArrowheads="1"/>
            </p:cNvSpPr>
            <p:nvPr/>
          </p:nvSpPr>
          <p:spPr bwMode="auto">
            <a:xfrm>
              <a:off x="1669" y="62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8" name="Rectangle 20"/>
            <p:cNvSpPr>
              <a:spLocks noChangeArrowheads="1"/>
            </p:cNvSpPr>
            <p:nvPr/>
          </p:nvSpPr>
          <p:spPr bwMode="auto">
            <a:xfrm>
              <a:off x="1721" y="631"/>
              <a:ext cx="8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,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29" name="Rectangle 21"/>
            <p:cNvSpPr>
              <a:spLocks noChangeArrowheads="1"/>
            </p:cNvSpPr>
            <p:nvPr/>
          </p:nvSpPr>
          <p:spPr bwMode="auto">
            <a:xfrm>
              <a:off x="1807" y="627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0" name="Rectangle 22"/>
            <p:cNvSpPr>
              <a:spLocks noChangeArrowheads="1"/>
            </p:cNvSpPr>
            <p:nvPr/>
          </p:nvSpPr>
          <p:spPr bwMode="auto">
            <a:xfrm>
              <a:off x="1911" y="701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u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1" name="Rectangle 23"/>
            <p:cNvSpPr>
              <a:spLocks noChangeArrowheads="1"/>
            </p:cNvSpPr>
            <p:nvPr/>
          </p:nvSpPr>
          <p:spPr bwMode="auto">
            <a:xfrm>
              <a:off x="1972" y="627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2" name="Rectangle 24"/>
            <p:cNvSpPr>
              <a:spLocks noChangeArrowheads="1"/>
            </p:cNvSpPr>
            <p:nvPr/>
          </p:nvSpPr>
          <p:spPr bwMode="auto">
            <a:xfrm>
              <a:off x="2143" y="61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3" name="Rectangle 25"/>
            <p:cNvSpPr>
              <a:spLocks noChangeArrowheads="1"/>
            </p:cNvSpPr>
            <p:nvPr/>
          </p:nvSpPr>
          <p:spPr bwMode="auto">
            <a:xfrm>
              <a:off x="2229" y="62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4" name="Rectangle 26"/>
            <p:cNvSpPr>
              <a:spLocks noChangeArrowheads="1"/>
            </p:cNvSpPr>
            <p:nvPr/>
          </p:nvSpPr>
          <p:spPr bwMode="auto">
            <a:xfrm>
              <a:off x="2281" y="631"/>
              <a:ext cx="38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, and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5" name="Rectangle 27"/>
            <p:cNvSpPr>
              <a:spLocks noChangeArrowheads="1"/>
            </p:cNvSpPr>
            <p:nvPr/>
          </p:nvSpPr>
          <p:spPr bwMode="auto">
            <a:xfrm>
              <a:off x="2669" y="627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6" name="Rectangle 28"/>
            <p:cNvSpPr>
              <a:spLocks noChangeArrowheads="1"/>
            </p:cNvSpPr>
            <p:nvPr/>
          </p:nvSpPr>
          <p:spPr bwMode="auto">
            <a:xfrm>
              <a:off x="2772" y="701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7" name="Rectangle 29"/>
            <p:cNvSpPr>
              <a:spLocks noChangeArrowheads="1"/>
            </p:cNvSpPr>
            <p:nvPr/>
          </p:nvSpPr>
          <p:spPr bwMode="auto">
            <a:xfrm>
              <a:off x="2833" y="627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8" name="Rectangle 30"/>
            <p:cNvSpPr>
              <a:spLocks noChangeArrowheads="1"/>
            </p:cNvSpPr>
            <p:nvPr/>
          </p:nvSpPr>
          <p:spPr bwMode="auto">
            <a:xfrm>
              <a:off x="3006" y="61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39" name="Rectangle 31"/>
            <p:cNvSpPr>
              <a:spLocks noChangeArrowheads="1"/>
            </p:cNvSpPr>
            <p:nvPr/>
          </p:nvSpPr>
          <p:spPr bwMode="auto">
            <a:xfrm>
              <a:off x="3092" y="62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0" name="Rectangle 32"/>
            <p:cNvSpPr>
              <a:spLocks noChangeArrowheads="1"/>
            </p:cNvSpPr>
            <p:nvPr/>
          </p:nvSpPr>
          <p:spPr bwMode="auto">
            <a:xfrm>
              <a:off x="3144" y="63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1" name="Rectangle 33"/>
            <p:cNvSpPr>
              <a:spLocks noChangeArrowheads="1"/>
            </p:cNvSpPr>
            <p:nvPr/>
          </p:nvSpPr>
          <p:spPr bwMode="auto">
            <a:xfrm>
              <a:off x="431" y="804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2" name="Rectangle 34"/>
            <p:cNvSpPr>
              <a:spLocks noChangeArrowheads="1"/>
            </p:cNvSpPr>
            <p:nvPr/>
          </p:nvSpPr>
          <p:spPr bwMode="auto">
            <a:xfrm>
              <a:off x="502" y="82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3" name="Rectangle 35"/>
            <p:cNvSpPr>
              <a:spLocks noChangeArrowheads="1"/>
            </p:cNvSpPr>
            <p:nvPr/>
          </p:nvSpPr>
          <p:spPr bwMode="auto">
            <a:xfrm>
              <a:off x="523" y="821"/>
              <a:ext cx="71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Profiles of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4" name="Rectangle 36"/>
            <p:cNvSpPr>
              <a:spLocks noChangeArrowheads="1"/>
            </p:cNvSpPr>
            <p:nvPr/>
          </p:nvSpPr>
          <p:spPr bwMode="auto">
            <a:xfrm>
              <a:off x="1255" y="817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c(z,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5" name="Rectangle 37"/>
            <p:cNvSpPr>
              <a:spLocks noChangeArrowheads="1"/>
            </p:cNvSpPr>
            <p:nvPr/>
          </p:nvSpPr>
          <p:spPr bwMode="auto">
            <a:xfrm>
              <a:off x="1514" y="80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6" name="Rectangle 38"/>
            <p:cNvSpPr>
              <a:spLocks noChangeArrowheads="1"/>
            </p:cNvSpPr>
            <p:nvPr/>
          </p:nvSpPr>
          <p:spPr bwMode="auto">
            <a:xfrm>
              <a:off x="1600" y="81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7" name="Rectangle 39"/>
            <p:cNvSpPr>
              <a:spLocks noChangeArrowheads="1"/>
            </p:cNvSpPr>
            <p:nvPr/>
          </p:nvSpPr>
          <p:spPr bwMode="auto">
            <a:xfrm>
              <a:off x="1651" y="821"/>
              <a:ext cx="33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and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8" name="Rectangle 40"/>
            <p:cNvSpPr>
              <a:spLocks noChangeArrowheads="1"/>
            </p:cNvSpPr>
            <p:nvPr/>
          </p:nvSpPr>
          <p:spPr bwMode="auto">
            <a:xfrm>
              <a:off x="1996" y="817"/>
              <a:ext cx="25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a(z,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49" name="Rectangle 41"/>
            <p:cNvSpPr>
              <a:spLocks noChangeArrowheads="1"/>
            </p:cNvSpPr>
            <p:nvPr/>
          </p:nvSpPr>
          <p:spPr bwMode="auto">
            <a:xfrm>
              <a:off x="2254" y="80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0" name="Rectangle 42"/>
            <p:cNvSpPr>
              <a:spLocks noChangeArrowheads="1"/>
            </p:cNvSpPr>
            <p:nvPr/>
          </p:nvSpPr>
          <p:spPr bwMode="auto">
            <a:xfrm>
              <a:off x="2340" y="817"/>
              <a:ext cx="17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  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1" name="Rectangle 43"/>
            <p:cNvSpPr>
              <a:spLocks noChangeArrowheads="1"/>
            </p:cNvSpPr>
            <p:nvPr/>
          </p:nvSpPr>
          <p:spPr bwMode="auto">
            <a:xfrm>
              <a:off x="2521" y="841"/>
              <a:ext cx="7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0000FF"/>
                  </a:solidFill>
                </a:rPr>
                <a:t>(from 01/97)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2" name="Rectangle 44"/>
            <p:cNvSpPr>
              <a:spLocks noChangeArrowheads="1"/>
            </p:cNvSpPr>
            <p:nvPr/>
          </p:nvSpPr>
          <p:spPr bwMode="auto">
            <a:xfrm>
              <a:off x="3254" y="82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3" name="Rectangle 45"/>
            <p:cNvSpPr>
              <a:spLocks noChangeArrowheads="1"/>
            </p:cNvSpPr>
            <p:nvPr/>
          </p:nvSpPr>
          <p:spPr bwMode="auto">
            <a:xfrm>
              <a:off x="431" y="1019"/>
              <a:ext cx="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4" name="Rectangle 46"/>
            <p:cNvSpPr>
              <a:spLocks noChangeArrowheads="1"/>
            </p:cNvSpPr>
            <p:nvPr/>
          </p:nvSpPr>
          <p:spPr bwMode="auto">
            <a:xfrm>
              <a:off x="491" y="1033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5" name="Rectangle 47"/>
            <p:cNvSpPr>
              <a:spLocks noChangeArrowheads="1"/>
            </p:cNvSpPr>
            <p:nvPr/>
          </p:nvSpPr>
          <p:spPr bwMode="auto">
            <a:xfrm>
              <a:off x="523" y="1011"/>
              <a:ext cx="71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Profiles of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6" name="Rectangle 48"/>
            <p:cNvSpPr>
              <a:spLocks noChangeArrowheads="1"/>
            </p:cNvSpPr>
            <p:nvPr/>
          </p:nvSpPr>
          <p:spPr bwMode="auto">
            <a:xfrm>
              <a:off x="1255" y="1007"/>
              <a:ext cx="9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b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7" name="Rectangle 49"/>
            <p:cNvSpPr>
              <a:spLocks noChangeArrowheads="1"/>
            </p:cNvSpPr>
            <p:nvPr/>
          </p:nvSpPr>
          <p:spPr bwMode="auto">
            <a:xfrm>
              <a:off x="1350" y="1081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b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8" name="Rectangle 50"/>
            <p:cNvSpPr>
              <a:spLocks noChangeArrowheads="1"/>
            </p:cNvSpPr>
            <p:nvPr/>
          </p:nvSpPr>
          <p:spPr bwMode="auto">
            <a:xfrm>
              <a:off x="1411" y="1007"/>
              <a:ext cx="1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(z,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59" name="Rectangle 51"/>
            <p:cNvSpPr>
              <a:spLocks noChangeArrowheads="1"/>
            </p:cNvSpPr>
            <p:nvPr/>
          </p:nvSpPr>
          <p:spPr bwMode="auto">
            <a:xfrm>
              <a:off x="1583" y="99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0" name="Rectangle 52"/>
            <p:cNvSpPr>
              <a:spLocks noChangeArrowheads="1"/>
            </p:cNvSpPr>
            <p:nvPr/>
          </p:nvSpPr>
          <p:spPr bwMode="auto">
            <a:xfrm>
              <a:off x="1669" y="1007"/>
              <a:ext cx="9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1" name="Rectangle 53"/>
            <p:cNvSpPr>
              <a:spLocks noChangeArrowheads="1"/>
            </p:cNvSpPr>
            <p:nvPr/>
          </p:nvSpPr>
          <p:spPr bwMode="auto">
            <a:xfrm>
              <a:off x="1763" y="100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2" name="Rectangle 54"/>
            <p:cNvSpPr>
              <a:spLocks noChangeArrowheads="1"/>
            </p:cNvSpPr>
            <p:nvPr/>
          </p:nvSpPr>
          <p:spPr bwMode="auto">
            <a:xfrm>
              <a:off x="1827" y="100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3" name="Rectangle 55"/>
            <p:cNvSpPr>
              <a:spLocks noChangeArrowheads="1"/>
            </p:cNvSpPr>
            <p:nvPr/>
          </p:nvSpPr>
          <p:spPr bwMode="auto">
            <a:xfrm>
              <a:off x="2059" y="100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4" name="Rectangle 56"/>
            <p:cNvSpPr>
              <a:spLocks noChangeArrowheads="1"/>
            </p:cNvSpPr>
            <p:nvPr/>
          </p:nvSpPr>
          <p:spPr bwMode="auto">
            <a:xfrm>
              <a:off x="2292" y="100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5" name="Rectangle 57"/>
            <p:cNvSpPr>
              <a:spLocks noChangeArrowheads="1"/>
            </p:cNvSpPr>
            <p:nvPr/>
          </p:nvSpPr>
          <p:spPr bwMode="auto">
            <a:xfrm>
              <a:off x="2336" y="100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6" name="Rectangle 58"/>
            <p:cNvSpPr>
              <a:spLocks noChangeArrowheads="1"/>
            </p:cNvSpPr>
            <p:nvPr/>
          </p:nvSpPr>
          <p:spPr bwMode="auto">
            <a:xfrm>
              <a:off x="2525" y="1031"/>
              <a:ext cx="7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0000FF"/>
                  </a:solidFill>
                </a:rPr>
                <a:t>(from 04/00)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7" name="Rectangle 59"/>
            <p:cNvSpPr>
              <a:spLocks noChangeArrowheads="1"/>
            </p:cNvSpPr>
            <p:nvPr/>
          </p:nvSpPr>
          <p:spPr bwMode="auto">
            <a:xfrm>
              <a:off x="3258" y="1033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8" name="Rectangle 60"/>
            <p:cNvSpPr>
              <a:spLocks noChangeArrowheads="1"/>
            </p:cNvSpPr>
            <p:nvPr/>
          </p:nvSpPr>
          <p:spPr bwMode="auto">
            <a:xfrm>
              <a:off x="431" y="1184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69" name="Rectangle 61"/>
            <p:cNvSpPr>
              <a:spLocks noChangeArrowheads="1"/>
            </p:cNvSpPr>
            <p:nvPr/>
          </p:nvSpPr>
          <p:spPr bwMode="auto">
            <a:xfrm>
              <a:off x="502" y="12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0" name="Rectangle 62"/>
            <p:cNvSpPr>
              <a:spLocks noChangeArrowheads="1"/>
            </p:cNvSpPr>
            <p:nvPr/>
          </p:nvSpPr>
          <p:spPr bwMode="auto">
            <a:xfrm>
              <a:off x="523" y="1197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1" name="Rectangle 63"/>
            <p:cNvSpPr>
              <a:spLocks noChangeArrowheads="1"/>
            </p:cNvSpPr>
            <p:nvPr/>
          </p:nvSpPr>
          <p:spPr bwMode="auto">
            <a:xfrm>
              <a:off x="626" y="1271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2" name="Rectangle 64"/>
            <p:cNvSpPr>
              <a:spLocks noChangeArrowheads="1"/>
            </p:cNvSpPr>
            <p:nvPr/>
          </p:nvSpPr>
          <p:spPr bwMode="auto">
            <a:xfrm>
              <a:off x="687" y="1197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(0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3" name="Rectangle 65"/>
            <p:cNvSpPr>
              <a:spLocks noChangeArrowheads="1"/>
            </p:cNvSpPr>
            <p:nvPr/>
          </p:nvSpPr>
          <p:spPr bwMode="auto">
            <a:xfrm>
              <a:off x="825" y="1174"/>
              <a:ext cx="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4" name="Rectangle 66"/>
            <p:cNvSpPr>
              <a:spLocks noChangeArrowheads="1"/>
            </p:cNvSpPr>
            <p:nvPr/>
          </p:nvSpPr>
          <p:spPr bwMode="auto">
            <a:xfrm>
              <a:off x="883" y="119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5" name="Rectangle 67"/>
            <p:cNvSpPr>
              <a:spLocks noChangeArrowheads="1"/>
            </p:cNvSpPr>
            <p:nvPr/>
          </p:nvSpPr>
          <p:spPr bwMode="auto">
            <a:xfrm>
              <a:off x="927" y="118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6" name="Rectangle 68"/>
            <p:cNvSpPr>
              <a:spLocks noChangeArrowheads="1"/>
            </p:cNvSpPr>
            <p:nvPr/>
          </p:nvSpPr>
          <p:spPr bwMode="auto">
            <a:xfrm>
              <a:off x="1013" y="119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7" name="Rectangle 69"/>
            <p:cNvSpPr>
              <a:spLocks noChangeArrowheads="1"/>
            </p:cNvSpPr>
            <p:nvPr/>
          </p:nvSpPr>
          <p:spPr bwMode="auto">
            <a:xfrm>
              <a:off x="1064" y="1201"/>
              <a:ext cx="33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and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8" name="Rectangle 70"/>
            <p:cNvSpPr>
              <a:spLocks noChangeArrowheads="1"/>
            </p:cNvSpPr>
            <p:nvPr/>
          </p:nvSpPr>
          <p:spPr bwMode="auto">
            <a:xfrm>
              <a:off x="1409" y="1197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79" name="Rectangle 71"/>
            <p:cNvSpPr>
              <a:spLocks noChangeArrowheads="1"/>
            </p:cNvSpPr>
            <p:nvPr/>
          </p:nvSpPr>
          <p:spPr bwMode="auto">
            <a:xfrm>
              <a:off x="1512" y="1271"/>
              <a:ext cx="2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i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0" name="Rectangle 72"/>
            <p:cNvSpPr>
              <a:spLocks noChangeArrowheads="1"/>
            </p:cNvSpPr>
            <p:nvPr/>
          </p:nvSpPr>
          <p:spPr bwMode="auto">
            <a:xfrm>
              <a:off x="1540" y="1197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(0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1" name="Rectangle 73"/>
            <p:cNvSpPr>
              <a:spLocks noChangeArrowheads="1"/>
            </p:cNvSpPr>
            <p:nvPr/>
          </p:nvSpPr>
          <p:spPr bwMode="auto">
            <a:xfrm>
              <a:off x="1678" y="1174"/>
              <a:ext cx="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2" name="Rectangle 74"/>
            <p:cNvSpPr>
              <a:spLocks noChangeArrowheads="1"/>
            </p:cNvSpPr>
            <p:nvPr/>
          </p:nvSpPr>
          <p:spPr bwMode="auto">
            <a:xfrm>
              <a:off x="1736" y="119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3" name="Rectangle 75"/>
            <p:cNvSpPr>
              <a:spLocks noChangeArrowheads="1"/>
            </p:cNvSpPr>
            <p:nvPr/>
          </p:nvSpPr>
          <p:spPr bwMode="auto">
            <a:xfrm>
              <a:off x="1780" y="118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4" name="Rectangle 76"/>
            <p:cNvSpPr>
              <a:spLocks noChangeArrowheads="1"/>
            </p:cNvSpPr>
            <p:nvPr/>
          </p:nvSpPr>
          <p:spPr bwMode="auto">
            <a:xfrm>
              <a:off x="1865" y="119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5" name="Rectangle 77"/>
            <p:cNvSpPr>
              <a:spLocks noChangeArrowheads="1"/>
            </p:cNvSpPr>
            <p:nvPr/>
          </p:nvSpPr>
          <p:spPr bwMode="auto">
            <a:xfrm>
              <a:off x="1917" y="12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6" name="Rectangle 78"/>
            <p:cNvSpPr>
              <a:spLocks noChangeArrowheads="1"/>
            </p:cNvSpPr>
            <p:nvPr/>
          </p:nvSpPr>
          <p:spPr bwMode="auto">
            <a:xfrm>
              <a:off x="1960" y="120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7" name="Rectangle 79"/>
            <p:cNvSpPr>
              <a:spLocks noChangeArrowheads="1"/>
            </p:cNvSpPr>
            <p:nvPr/>
          </p:nvSpPr>
          <p:spPr bwMode="auto">
            <a:xfrm>
              <a:off x="431" y="1374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8" name="Rectangle 80"/>
            <p:cNvSpPr>
              <a:spLocks noChangeArrowheads="1"/>
            </p:cNvSpPr>
            <p:nvPr/>
          </p:nvSpPr>
          <p:spPr bwMode="auto">
            <a:xfrm>
              <a:off x="502" y="1391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89" name="Rectangle 81"/>
            <p:cNvSpPr>
              <a:spLocks noChangeArrowheads="1"/>
            </p:cNvSpPr>
            <p:nvPr/>
          </p:nvSpPr>
          <p:spPr bwMode="auto">
            <a:xfrm>
              <a:off x="523" y="1387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E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0" name="Rectangle 82"/>
            <p:cNvSpPr>
              <a:spLocks noChangeArrowheads="1"/>
            </p:cNvSpPr>
            <p:nvPr/>
          </p:nvSpPr>
          <p:spPr bwMode="auto">
            <a:xfrm>
              <a:off x="626" y="1461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1" name="Rectangle 83"/>
            <p:cNvSpPr>
              <a:spLocks noChangeArrowheads="1"/>
            </p:cNvSpPr>
            <p:nvPr/>
          </p:nvSpPr>
          <p:spPr bwMode="auto">
            <a:xfrm>
              <a:off x="681" y="1387"/>
              <a:ext cx="13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(0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2" name="Rectangle 84"/>
            <p:cNvSpPr>
              <a:spLocks noChangeArrowheads="1"/>
            </p:cNvSpPr>
            <p:nvPr/>
          </p:nvSpPr>
          <p:spPr bwMode="auto">
            <a:xfrm>
              <a:off x="820" y="1364"/>
              <a:ext cx="6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+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3" name="Rectangle 85"/>
            <p:cNvSpPr>
              <a:spLocks noChangeArrowheads="1"/>
            </p:cNvSpPr>
            <p:nvPr/>
          </p:nvSpPr>
          <p:spPr bwMode="auto">
            <a:xfrm>
              <a:off x="878" y="138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,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4" name="Rectangle 86"/>
            <p:cNvSpPr>
              <a:spLocks noChangeArrowheads="1"/>
            </p:cNvSpPr>
            <p:nvPr/>
          </p:nvSpPr>
          <p:spPr bwMode="auto">
            <a:xfrm>
              <a:off x="921" y="1374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5" name="Rectangle 87"/>
            <p:cNvSpPr>
              <a:spLocks noChangeArrowheads="1"/>
            </p:cNvSpPr>
            <p:nvPr/>
          </p:nvSpPr>
          <p:spPr bwMode="auto">
            <a:xfrm>
              <a:off x="1007" y="138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096" name="Rectangle 88"/>
            <p:cNvSpPr>
              <a:spLocks noChangeArrowheads="1"/>
            </p:cNvSpPr>
            <p:nvPr/>
          </p:nvSpPr>
          <p:spPr bwMode="auto">
            <a:xfrm>
              <a:off x="1058" y="1386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431" y="1570"/>
              <a:ext cx="2935" cy="275"/>
              <a:chOff x="1202" y="1801"/>
              <a:chExt cx="2935" cy="275"/>
            </a:xfrm>
          </p:grpSpPr>
          <p:sp>
            <p:nvSpPr>
              <p:cNvPr id="1067098" name="Rectangle 90"/>
              <p:cNvSpPr>
                <a:spLocks noChangeArrowheads="1"/>
              </p:cNvSpPr>
              <p:nvPr/>
            </p:nvSpPr>
            <p:spPr bwMode="auto">
              <a:xfrm>
                <a:off x="1202" y="1801"/>
                <a:ext cx="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  <a:latin typeface="Symbol" pitchFamily="18" charset="2"/>
                  </a:rPr>
                  <a:t>·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099" name="Rectangle 91"/>
              <p:cNvSpPr>
                <a:spLocks noChangeArrowheads="1"/>
              </p:cNvSpPr>
              <p:nvPr/>
            </p:nvSpPr>
            <p:spPr bwMode="auto">
              <a:xfrm>
                <a:off x="1267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 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0" name="Rectangle 92"/>
              <p:cNvSpPr>
                <a:spLocks noChangeArrowheads="1"/>
              </p:cNvSpPr>
              <p:nvPr/>
            </p:nvSpPr>
            <p:spPr bwMode="auto">
              <a:xfrm>
                <a:off x="1294" y="1805"/>
                <a:ext cx="618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900" b="0">
                    <a:solidFill>
                      <a:srgbClr val="000000"/>
                    </a:solidFill>
                  </a:rPr>
                  <a:t>Ancillary 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1" name="Rectangle 93"/>
              <p:cNvSpPr>
                <a:spLocks noChangeArrowheads="1"/>
              </p:cNvSpPr>
              <p:nvPr/>
            </p:nvSpPr>
            <p:spPr bwMode="auto">
              <a:xfrm>
                <a:off x="1922" y="1817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(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2" name="Rectangle 94"/>
              <p:cNvSpPr>
                <a:spLocks noChangeArrowheads="1"/>
              </p:cNvSpPr>
              <p:nvPr/>
            </p:nvSpPr>
            <p:spPr bwMode="auto">
              <a:xfrm>
                <a:off x="1970" y="1813"/>
                <a:ext cx="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T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3" name="Rectangle 95"/>
              <p:cNvSpPr>
                <a:spLocks noChangeArrowheads="1"/>
              </p:cNvSpPr>
              <p:nvPr/>
            </p:nvSpPr>
            <p:spPr bwMode="auto">
              <a:xfrm>
                <a:off x="2057" y="1877"/>
                <a:ext cx="7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w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4" name="Rectangle 96"/>
              <p:cNvSpPr>
                <a:spLocks noChangeArrowheads="1"/>
              </p:cNvSpPr>
              <p:nvPr/>
            </p:nvSpPr>
            <p:spPr bwMode="auto">
              <a:xfrm>
                <a:off x="2129" y="181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(z)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5" name="Rectangle 97"/>
              <p:cNvSpPr>
                <a:spLocks noChangeArrowheads="1"/>
              </p:cNvSpPr>
              <p:nvPr/>
            </p:nvSpPr>
            <p:spPr bwMode="auto">
              <a:xfrm>
                <a:off x="2295" y="181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6" name="Rectangle 98"/>
              <p:cNvSpPr>
                <a:spLocks noChangeArrowheads="1"/>
              </p:cNvSpPr>
              <p:nvPr/>
            </p:nvSpPr>
            <p:spPr bwMode="auto">
              <a:xfrm>
                <a:off x="2335" y="1813"/>
                <a:ext cx="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S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7" name="Rectangle 99"/>
              <p:cNvSpPr>
                <a:spLocks noChangeArrowheads="1"/>
              </p:cNvSpPr>
              <p:nvPr/>
            </p:nvSpPr>
            <p:spPr bwMode="auto">
              <a:xfrm>
                <a:off x="2430" y="1877"/>
                <a:ext cx="9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W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8" name="Rectangle 100"/>
              <p:cNvSpPr>
                <a:spLocks noChangeArrowheads="1"/>
              </p:cNvSpPr>
              <p:nvPr/>
            </p:nvSpPr>
            <p:spPr bwMode="auto">
              <a:xfrm>
                <a:off x="2518" y="1813"/>
                <a:ext cx="1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(z)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09" name="Rectangle 101"/>
              <p:cNvSpPr>
                <a:spLocks noChangeArrowheads="1"/>
              </p:cNvSpPr>
              <p:nvPr/>
            </p:nvSpPr>
            <p:spPr bwMode="auto">
              <a:xfrm>
                <a:off x="2684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0" name="Rectangle 102"/>
              <p:cNvSpPr>
                <a:spLocks noChangeArrowheads="1"/>
              </p:cNvSpPr>
              <p:nvPr/>
            </p:nvSpPr>
            <p:spPr bwMode="auto">
              <a:xfrm>
                <a:off x="2723" y="1813"/>
                <a:ext cx="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P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1" name="Rectangle 103"/>
              <p:cNvSpPr>
                <a:spLocks noChangeArrowheads="1"/>
              </p:cNvSpPr>
              <p:nvPr/>
            </p:nvSpPr>
            <p:spPr bwMode="auto">
              <a:xfrm>
                <a:off x="2818" y="1877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a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2" name="Rectangle 104"/>
              <p:cNvSpPr>
                <a:spLocks noChangeArrowheads="1"/>
              </p:cNvSpPr>
              <p:nvPr/>
            </p:nvSpPr>
            <p:spPr bwMode="auto">
              <a:xfrm>
                <a:off x="2870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3" name="Rectangle 105"/>
              <p:cNvSpPr>
                <a:spLocks noChangeArrowheads="1"/>
              </p:cNvSpPr>
              <p:nvPr/>
            </p:nvSpPr>
            <p:spPr bwMode="auto">
              <a:xfrm>
                <a:off x="2910" y="1813"/>
                <a:ext cx="2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RH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4" name="Rectangle 106"/>
              <p:cNvSpPr>
                <a:spLocks noChangeArrowheads="1"/>
              </p:cNvSpPr>
              <p:nvPr/>
            </p:nvSpPr>
            <p:spPr bwMode="auto">
              <a:xfrm>
                <a:off x="3114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5" name="Rectangle 107"/>
              <p:cNvSpPr>
                <a:spLocks noChangeArrowheads="1"/>
              </p:cNvSpPr>
              <p:nvPr/>
            </p:nvSpPr>
            <p:spPr bwMode="auto">
              <a:xfrm>
                <a:off x="3154" y="1813"/>
                <a:ext cx="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T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6" name="Rectangle 108"/>
              <p:cNvSpPr>
                <a:spLocks noChangeArrowheads="1"/>
              </p:cNvSpPr>
              <p:nvPr/>
            </p:nvSpPr>
            <p:spPr bwMode="auto">
              <a:xfrm>
                <a:off x="3241" y="1877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a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7" name="Rectangle 109"/>
              <p:cNvSpPr>
                <a:spLocks noChangeArrowheads="1"/>
              </p:cNvSpPr>
              <p:nvPr/>
            </p:nvSpPr>
            <p:spPr bwMode="auto">
              <a:xfrm>
                <a:off x="3293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8" name="Rectangle 110"/>
              <p:cNvSpPr>
                <a:spLocks noChangeArrowheads="1"/>
              </p:cNvSpPr>
              <p:nvPr/>
            </p:nvSpPr>
            <p:spPr bwMode="auto">
              <a:xfrm>
                <a:off x="3332" y="1813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W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19" name="Rectangle 111"/>
              <p:cNvSpPr>
                <a:spLocks noChangeArrowheads="1"/>
              </p:cNvSpPr>
              <p:nvPr/>
            </p:nvSpPr>
            <p:spPr bwMode="auto">
              <a:xfrm>
                <a:off x="3466" y="1877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s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0" name="Rectangle 112"/>
              <p:cNvSpPr>
                <a:spLocks noChangeArrowheads="1"/>
              </p:cNvSpPr>
              <p:nvPr/>
            </p:nvSpPr>
            <p:spPr bwMode="auto">
              <a:xfrm>
                <a:off x="3518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1" name="Rectangle 113"/>
              <p:cNvSpPr>
                <a:spLocks noChangeArrowheads="1"/>
              </p:cNvSpPr>
              <p:nvPr/>
            </p:nvSpPr>
            <p:spPr bwMode="auto">
              <a:xfrm>
                <a:off x="3559" y="1813"/>
                <a:ext cx="1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W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2" name="Rectangle 114"/>
              <p:cNvSpPr>
                <a:spLocks noChangeArrowheads="1"/>
              </p:cNvSpPr>
              <p:nvPr/>
            </p:nvSpPr>
            <p:spPr bwMode="auto">
              <a:xfrm>
                <a:off x="3693" y="1877"/>
                <a:ext cx="5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200" i="1">
                    <a:solidFill>
                      <a:srgbClr val="000000"/>
                    </a:solidFill>
                  </a:rPr>
                  <a:t>d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3" name="Rectangle 115"/>
              <p:cNvSpPr>
                <a:spLocks noChangeArrowheads="1"/>
              </p:cNvSpPr>
              <p:nvPr/>
            </p:nvSpPr>
            <p:spPr bwMode="auto">
              <a:xfrm>
                <a:off x="3750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4" name="Rectangle 116"/>
              <p:cNvSpPr>
                <a:spLocks noChangeArrowheads="1"/>
              </p:cNvSpPr>
              <p:nvPr/>
            </p:nvSpPr>
            <p:spPr bwMode="auto">
              <a:xfrm>
                <a:off x="3790" y="1813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C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5" name="Rectangle 117"/>
              <p:cNvSpPr>
                <a:spLocks noChangeArrowheads="1"/>
              </p:cNvSpPr>
              <p:nvPr/>
            </p:nvSpPr>
            <p:spPr bwMode="auto">
              <a:xfrm>
                <a:off x="3892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 i="1">
                    <a:solidFill>
                      <a:srgbClr val="000000"/>
                    </a:solidFill>
                  </a:rPr>
                  <a:t>,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6" name="Rectangle 118"/>
              <p:cNvSpPr>
                <a:spLocks noChangeArrowheads="1"/>
              </p:cNvSpPr>
              <p:nvPr/>
            </p:nvSpPr>
            <p:spPr bwMode="auto">
              <a:xfrm>
                <a:off x="3932" y="1813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i="1">
                    <a:solidFill>
                      <a:srgbClr val="000000"/>
                    </a:solidFill>
                  </a:rPr>
                  <a:t>M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7" name="Rectangle 119"/>
              <p:cNvSpPr>
                <a:spLocks noChangeArrowheads="1"/>
              </p:cNvSpPr>
              <p:nvPr/>
            </p:nvSpPr>
            <p:spPr bwMode="auto">
              <a:xfrm>
                <a:off x="4049" y="1817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 i="1">
                    <a:solidFill>
                      <a:srgbClr val="000000"/>
                    </a:solidFill>
                  </a:rPr>
                  <a:t>)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8" name="Rectangle 120"/>
              <p:cNvSpPr>
                <a:spLocks noChangeArrowheads="1"/>
              </p:cNvSpPr>
              <p:nvPr/>
            </p:nvSpPr>
            <p:spPr bwMode="auto">
              <a:xfrm>
                <a:off x="4097" y="1817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>
                    <a:solidFill>
                      <a:srgbClr val="000000"/>
                    </a:solidFill>
                  </a:rPr>
                  <a:t> 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7129" name="Rectangle 121"/>
              <p:cNvSpPr>
                <a:spLocks noChangeArrowheads="1"/>
              </p:cNvSpPr>
              <p:nvPr/>
            </p:nvSpPr>
            <p:spPr bwMode="auto">
              <a:xfrm>
                <a:off x="1202" y="1980"/>
                <a:ext cx="2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000" b="0">
                    <a:solidFill>
                      <a:srgbClr val="000000"/>
                    </a:solidFill>
                  </a:rPr>
                  <a:t> </a:t>
                </a:r>
                <a:endParaRPr lang="en-US" sz="1800" b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684213" y="3932238"/>
            <a:ext cx="6119812" cy="2033587"/>
            <a:chOff x="431" y="1978"/>
            <a:chExt cx="3855" cy="1281"/>
          </a:xfrm>
        </p:grpSpPr>
        <p:sp>
          <p:nvSpPr>
            <p:cNvPr id="1067131" name="Rectangle 123"/>
            <p:cNvSpPr>
              <a:spLocks noChangeArrowheads="1"/>
            </p:cNvSpPr>
            <p:nvPr/>
          </p:nvSpPr>
          <p:spPr bwMode="auto">
            <a:xfrm>
              <a:off x="431" y="2342"/>
              <a:ext cx="3719" cy="725"/>
            </a:xfrm>
            <a:prstGeom prst="rect">
              <a:avLst/>
            </a:prstGeom>
            <a:solidFill>
              <a:schemeClr val="folHlink">
                <a:alpha val="2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132" name="Text Box 124"/>
            <p:cNvSpPr txBox="1">
              <a:spLocks noChangeArrowheads="1"/>
            </p:cNvSpPr>
            <p:nvPr/>
          </p:nvSpPr>
          <p:spPr bwMode="auto">
            <a:xfrm>
              <a:off x="3288" y="2522"/>
              <a:ext cx="998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99"/>
                  </a:solidFill>
                  <a:latin typeface="Comic Sans MS" pitchFamily="66" charset="0"/>
                </a:rPr>
                <a:t>  </a:t>
              </a:r>
              <a:r>
                <a:rPr lang="en-US" sz="1600">
                  <a:solidFill>
                    <a:srgbClr val="000099"/>
                  </a:solidFill>
                  <a:latin typeface="Comic Sans MS" pitchFamily="66" charset="0"/>
                </a:rPr>
                <a:t>Samples (conditioned)</a:t>
              </a:r>
            </a:p>
          </p:txBody>
        </p:sp>
        <p:sp>
          <p:nvSpPr>
            <p:cNvPr id="1067133" name="Rectangle 125"/>
            <p:cNvSpPr>
              <a:spLocks noChangeArrowheads="1"/>
            </p:cNvSpPr>
            <p:nvPr/>
          </p:nvSpPr>
          <p:spPr bwMode="auto">
            <a:xfrm>
              <a:off x="431" y="2023"/>
              <a:ext cx="37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FF"/>
                  </a:solidFill>
                </a:rPr>
                <a:t>        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4" name="Rectangle 126"/>
            <p:cNvSpPr>
              <a:spLocks noChangeArrowheads="1"/>
            </p:cNvSpPr>
            <p:nvPr/>
          </p:nvSpPr>
          <p:spPr bwMode="auto">
            <a:xfrm>
              <a:off x="476" y="1978"/>
              <a:ext cx="2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0000FF"/>
                  </a:solidFill>
                </a:rPr>
                <a:t>Related laboratory analysis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0000FF"/>
                  </a:solidFill>
                </a:rPr>
                <a:t>               from field water samples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5" name="Rectangle 127"/>
            <p:cNvSpPr>
              <a:spLocks noChangeArrowheads="1"/>
            </p:cNvSpPr>
            <p:nvPr/>
          </p:nvSpPr>
          <p:spPr bwMode="auto">
            <a:xfrm>
              <a:off x="1629" y="2023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FF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6" name="Rectangle 128"/>
            <p:cNvSpPr>
              <a:spLocks noChangeArrowheads="1"/>
            </p:cNvSpPr>
            <p:nvPr/>
          </p:nvSpPr>
          <p:spPr bwMode="auto">
            <a:xfrm>
              <a:off x="431" y="2200"/>
              <a:ext cx="12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100" i="1">
                  <a:solidFill>
                    <a:srgbClr val="0000FF"/>
                  </a:solidFill>
                </a:rPr>
                <a:t>    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7" name="Rectangle 129"/>
            <p:cNvSpPr>
              <a:spLocks noChangeArrowheads="1"/>
            </p:cNvSpPr>
            <p:nvPr/>
          </p:nvSpPr>
          <p:spPr bwMode="auto">
            <a:xfrm>
              <a:off x="1995" y="2200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100" i="1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8" name="Rectangle 130"/>
            <p:cNvSpPr>
              <a:spLocks noChangeArrowheads="1"/>
            </p:cNvSpPr>
            <p:nvPr/>
          </p:nvSpPr>
          <p:spPr bwMode="auto">
            <a:xfrm>
              <a:off x="431" y="2303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39" name="Rectangle 131"/>
            <p:cNvSpPr>
              <a:spLocks noChangeArrowheads="1"/>
            </p:cNvSpPr>
            <p:nvPr/>
          </p:nvSpPr>
          <p:spPr bwMode="auto">
            <a:xfrm>
              <a:off x="502" y="232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0" name="Rectangle 132"/>
            <p:cNvSpPr>
              <a:spLocks noChangeArrowheads="1"/>
            </p:cNvSpPr>
            <p:nvPr/>
          </p:nvSpPr>
          <p:spPr bwMode="auto">
            <a:xfrm>
              <a:off x="523" y="2316"/>
              <a:ext cx="124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Pigments (HPLC)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1" name="Rectangle 133"/>
            <p:cNvSpPr>
              <a:spLocks noChangeArrowheads="1"/>
            </p:cNvSpPr>
            <p:nvPr/>
          </p:nvSpPr>
          <p:spPr bwMode="auto">
            <a:xfrm>
              <a:off x="1788" y="232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2" name="Rectangle 134"/>
            <p:cNvSpPr>
              <a:spLocks noChangeArrowheads="1"/>
            </p:cNvSpPr>
            <p:nvPr/>
          </p:nvSpPr>
          <p:spPr bwMode="auto">
            <a:xfrm>
              <a:off x="431" y="2493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3" name="Rectangle 135"/>
            <p:cNvSpPr>
              <a:spLocks noChangeArrowheads="1"/>
            </p:cNvSpPr>
            <p:nvPr/>
          </p:nvSpPr>
          <p:spPr bwMode="auto">
            <a:xfrm>
              <a:off x="502" y="251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4" name="Rectangle 136"/>
            <p:cNvSpPr>
              <a:spLocks noChangeArrowheads="1"/>
            </p:cNvSpPr>
            <p:nvPr/>
          </p:nvSpPr>
          <p:spPr bwMode="auto">
            <a:xfrm>
              <a:off x="523" y="250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5" name="Rectangle 137"/>
            <p:cNvSpPr>
              <a:spLocks noChangeArrowheads="1"/>
            </p:cNvSpPr>
            <p:nvPr/>
          </p:nvSpPr>
          <p:spPr bwMode="auto">
            <a:xfrm>
              <a:off x="609" y="258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ph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6" name="Rectangle 138"/>
            <p:cNvSpPr>
              <a:spLocks noChangeArrowheads="1"/>
            </p:cNvSpPr>
            <p:nvPr/>
          </p:nvSpPr>
          <p:spPr bwMode="auto">
            <a:xfrm>
              <a:off x="731" y="250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7" name="Rectangle 139"/>
            <p:cNvSpPr>
              <a:spLocks noChangeArrowheads="1"/>
            </p:cNvSpPr>
            <p:nvPr/>
          </p:nvSpPr>
          <p:spPr bwMode="auto">
            <a:xfrm>
              <a:off x="783" y="2493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8" name="Rectangle 140"/>
            <p:cNvSpPr>
              <a:spLocks noChangeArrowheads="1"/>
            </p:cNvSpPr>
            <p:nvPr/>
          </p:nvSpPr>
          <p:spPr bwMode="auto">
            <a:xfrm>
              <a:off x="868" y="250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49" name="Rectangle 141"/>
            <p:cNvSpPr>
              <a:spLocks noChangeArrowheads="1"/>
            </p:cNvSpPr>
            <p:nvPr/>
          </p:nvSpPr>
          <p:spPr bwMode="auto">
            <a:xfrm>
              <a:off x="920" y="2510"/>
              <a:ext cx="29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and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0" name="Rectangle 142"/>
            <p:cNvSpPr>
              <a:spLocks noChangeArrowheads="1"/>
            </p:cNvSpPr>
            <p:nvPr/>
          </p:nvSpPr>
          <p:spPr bwMode="auto">
            <a:xfrm>
              <a:off x="1222" y="251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 i="1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1" name="Rectangle 143"/>
            <p:cNvSpPr>
              <a:spLocks noChangeArrowheads="1"/>
            </p:cNvSpPr>
            <p:nvPr/>
          </p:nvSpPr>
          <p:spPr bwMode="auto">
            <a:xfrm>
              <a:off x="1265" y="250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2" name="Rectangle 144"/>
            <p:cNvSpPr>
              <a:spLocks noChangeArrowheads="1"/>
            </p:cNvSpPr>
            <p:nvPr/>
          </p:nvSpPr>
          <p:spPr bwMode="auto">
            <a:xfrm>
              <a:off x="1351" y="258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dp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3" name="Rectangle 145"/>
            <p:cNvSpPr>
              <a:spLocks noChangeArrowheads="1"/>
            </p:cNvSpPr>
            <p:nvPr/>
          </p:nvSpPr>
          <p:spPr bwMode="auto">
            <a:xfrm>
              <a:off x="1473" y="250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4" name="Rectangle 146"/>
            <p:cNvSpPr>
              <a:spLocks noChangeArrowheads="1"/>
            </p:cNvSpPr>
            <p:nvPr/>
          </p:nvSpPr>
          <p:spPr bwMode="auto">
            <a:xfrm>
              <a:off x="1525" y="2493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5" name="Rectangle 147"/>
            <p:cNvSpPr>
              <a:spLocks noChangeArrowheads="1"/>
            </p:cNvSpPr>
            <p:nvPr/>
          </p:nvSpPr>
          <p:spPr bwMode="auto">
            <a:xfrm>
              <a:off x="1610" y="250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6" name="Rectangle 148"/>
            <p:cNvSpPr>
              <a:spLocks noChangeArrowheads="1"/>
            </p:cNvSpPr>
            <p:nvPr/>
          </p:nvSpPr>
          <p:spPr bwMode="auto">
            <a:xfrm>
              <a:off x="1662" y="251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7" name="Rectangle 149"/>
            <p:cNvSpPr>
              <a:spLocks noChangeArrowheads="1"/>
            </p:cNvSpPr>
            <p:nvPr/>
          </p:nvSpPr>
          <p:spPr bwMode="auto">
            <a:xfrm>
              <a:off x="431" y="2683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8" name="Rectangle 150"/>
            <p:cNvSpPr>
              <a:spLocks noChangeArrowheads="1"/>
            </p:cNvSpPr>
            <p:nvPr/>
          </p:nvSpPr>
          <p:spPr bwMode="auto">
            <a:xfrm>
              <a:off x="502" y="270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59" name="Rectangle 151"/>
            <p:cNvSpPr>
              <a:spLocks noChangeArrowheads="1"/>
            </p:cNvSpPr>
            <p:nvPr/>
          </p:nvSpPr>
          <p:spPr bwMode="auto">
            <a:xfrm>
              <a:off x="523" y="2696"/>
              <a:ext cx="8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0" name="Rectangle 152"/>
            <p:cNvSpPr>
              <a:spLocks noChangeArrowheads="1"/>
            </p:cNvSpPr>
            <p:nvPr/>
          </p:nvSpPr>
          <p:spPr bwMode="auto">
            <a:xfrm>
              <a:off x="609" y="2770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300" i="1">
                  <a:solidFill>
                    <a:srgbClr val="FF0000"/>
                  </a:solidFill>
                </a:rPr>
                <a:t>ys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1" name="Rectangle 153"/>
            <p:cNvSpPr>
              <a:spLocks noChangeArrowheads="1"/>
            </p:cNvSpPr>
            <p:nvPr/>
          </p:nvSpPr>
          <p:spPr bwMode="auto">
            <a:xfrm>
              <a:off x="720" y="269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(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2" name="Rectangle 154"/>
            <p:cNvSpPr>
              <a:spLocks noChangeArrowheads="1"/>
            </p:cNvSpPr>
            <p:nvPr/>
          </p:nvSpPr>
          <p:spPr bwMode="auto">
            <a:xfrm>
              <a:off x="771" y="2683"/>
              <a:ext cx="8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3" name="Rectangle 155"/>
            <p:cNvSpPr>
              <a:spLocks noChangeArrowheads="1"/>
            </p:cNvSpPr>
            <p:nvPr/>
          </p:nvSpPr>
          <p:spPr bwMode="auto">
            <a:xfrm>
              <a:off x="857" y="2696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4" name="Rectangle 156"/>
            <p:cNvSpPr>
              <a:spLocks noChangeArrowheads="1"/>
            </p:cNvSpPr>
            <p:nvPr/>
          </p:nvSpPr>
          <p:spPr bwMode="auto">
            <a:xfrm>
              <a:off x="909" y="270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5" name="Rectangle 157"/>
            <p:cNvSpPr>
              <a:spLocks noChangeArrowheads="1"/>
            </p:cNvSpPr>
            <p:nvPr/>
          </p:nvSpPr>
          <p:spPr bwMode="auto">
            <a:xfrm>
              <a:off x="431" y="2873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6" name="Rectangle 158"/>
            <p:cNvSpPr>
              <a:spLocks noChangeArrowheads="1"/>
            </p:cNvSpPr>
            <p:nvPr/>
          </p:nvSpPr>
          <p:spPr bwMode="auto">
            <a:xfrm>
              <a:off x="502" y="289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7" name="Rectangle 159"/>
            <p:cNvSpPr>
              <a:spLocks noChangeArrowheads="1"/>
            </p:cNvSpPr>
            <p:nvPr/>
          </p:nvSpPr>
          <p:spPr bwMode="auto">
            <a:xfrm>
              <a:off x="523" y="2886"/>
              <a:ext cx="32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FF0000"/>
                  </a:solidFill>
                </a:rPr>
                <a:t>TSM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8" name="Rectangle 160"/>
            <p:cNvSpPr>
              <a:spLocks noChangeArrowheads="1"/>
            </p:cNvSpPr>
            <p:nvPr/>
          </p:nvSpPr>
          <p:spPr bwMode="auto">
            <a:xfrm>
              <a:off x="849" y="2890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69" name="Rectangle 161"/>
            <p:cNvSpPr>
              <a:spLocks noChangeArrowheads="1"/>
            </p:cNvSpPr>
            <p:nvPr/>
          </p:nvSpPr>
          <p:spPr bwMode="auto">
            <a:xfrm>
              <a:off x="431" y="3060"/>
              <a:ext cx="7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0" name="Rectangle 162"/>
            <p:cNvSpPr>
              <a:spLocks noChangeArrowheads="1"/>
            </p:cNvSpPr>
            <p:nvPr/>
          </p:nvSpPr>
          <p:spPr bwMode="auto">
            <a:xfrm>
              <a:off x="502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1" name="Rectangle 163"/>
            <p:cNvSpPr>
              <a:spLocks noChangeArrowheads="1"/>
            </p:cNvSpPr>
            <p:nvPr/>
          </p:nvSpPr>
          <p:spPr bwMode="auto">
            <a:xfrm>
              <a:off x="523" y="3077"/>
              <a:ext cx="66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Ancillary (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2" name="Rectangle 164"/>
            <p:cNvSpPr>
              <a:spLocks noChangeArrowheads="1"/>
            </p:cNvSpPr>
            <p:nvPr/>
          </p:nvSpPr>
          <p:spPr bwMode="auto">
            <a:xfrm>
              <a:off x="1203" y="3073"/>
              <a:ext cx="31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i="1">
                  <a:solidFill>
                    <a:srgbClr val="000000"/>
                  </a:solidFill>
                </a:rPr>
                <a:t>PSD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3" name="Rectangle 165"/>
            <p:cNvSpPr>
              <a:spLocks noChangeArrowheads="1"/>
            </p:cNvSpPr>
            <p:nvPr/>
          </p:nvSpPr>
          <p:spPr bwMode="auto">
            <a:xfrm>
              <a:off x="1521" y="3077"/>
              <a:ext cx="5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4" name="Rectangle 166"/>
            <p:cNvSpPr>
              <a:spLocks noChangeArrowheads="1"/>
            </p:cNvSpPr>
            <p:nvPr/>
          </p:nvSpPr>
          <p:spPr bwMode="auto">
            <a:xfrm>
              <a:off x="1573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5" name="Rectangle 167"/>
            <p:cNvSpPr>
              <a:spLocks noChangeArrowheads="1"/>
            </p:cNvSpPr>
            <p:nvPr/>
          </p:nvSpPr>
          <p:spPr bwMode="auto">
            <a:xfrm>
              <a:off x="1594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6" name="Rectangle 168"/>
            <p:cNvSpPr>
              <a:spLocks noChangeArrowheads="1"/>
            </p:cNvSpPr>
            <p:nvPr/>
          </p:nvSpPr>
          <p:spPr bwMode="auto">
            <a:xfrm>
              <a:off x="1827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7" name="Rectangle 169"/>
            <p:cNvSpPr>
              <a:spLocks noChangeArrowheads="1"/>
            </p:cNvSpPr>
            <p:nvPr/>
          </p:nvSpPr>
          <p:spPr bwMode="auto">
            <a:xfrm>
              <a:off x="2059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8" name="Rectangle 170"/>
            <p:cNvSpPr>
              <a:spLocks noChangeArrowheads="1"/>
            </p:cNvSpPr>
            <p:nvPr/>
          </p:nvSpPr>
          <p:spPr bwMode="auto">
            <a:xfrm>
              <a:off x="2292" y="3077"/>
              <a:ext cx="16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  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79" name="Rectangle 171"/>
            <p:cNvSpPr>
              <a:spLocks noChangeArrowheads="1"/>
            </p:cNvSpPr>
            <p:nvPr/>
          </p:nvSpPr>
          <p:spPr bwMode="auto">
            <a:xfrm>
              <a:off x="2465" y="3097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FF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80" name="Rectangle 172"/>
            <p:cNvSpPr>
              <a:spLocks noChangeArrowheads="1"/>
            </p:cNvSpPr>
            <p:nvPr/>
          </p:nvSpPr>
          <p:spPr bwMode="auto">
            <a:xfrm>
              <a:off x="2501" y="3097"/>
              <a:ext cx="7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i="1">
                  <a:solidFill>
                    <a:srgbClr val="0000FF"/>
                  </a:solidFill>
                </a:rPr>
                <a:t>(up to 10/98)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067181" name="Rectangle 173"/>
            <p:cNvSpPr>
              <a:spLocks noChangeArrowheads="1"/>
            </p:cNvSpPr>
            <p:nvPr/>
          </p:nvSpPr>
          <p:spPr bwMode="auto">
            <a:xfrm>
              <a:off x="3262" y="3077"/>
              <a:ext cx="4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900" b="0">
                  <a:solidFill>
                    <a:srgbClr val="000000"/>
                  </a:solidFill>
                </a:rPr>
                <a:t> 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91"/>
          <p:cNvGrpSpPr>
            <a:grpSpLocks/>
          </p:cNvGrpSpPr>
          <p:nvPr/>
        </p:nvGrpSpPr>
        <p:grpSpPr bwMode="auto">
          <a:xfrm>
            <a:off x="6227763" y="2852738"/>
            <a:ext cx="2663825" cy="1368425"/>
            <a:chOff x="1156" y="709"/>
            <a:chExt cx="1996" cy="952"/>
          </a:xfrm>
        </p:grpSpPr>
        <p:grpSp>
          <p:nvGrpSpPr>
            <p:cNvPr id="6" name="Group 192"/>
            <p:cNvGrpSpPr>
              <a:grpSpLocks/>
            </p:cNvGrpSpPr>
            <p:nvPr/>
          </p:nvGrpSpPr>
          <p:grpSpPr bwMode="auto">
            <a:xfrm>
              <a:off x="1202" y="754"/>
              <a:ext cx="1888" cy="862"/>
              <a:chOff x="1202" y="754"/>
              <a:chExt cx="1888" cy="862"/>
            </a:xfrm>
          </p:grpSpPr>
          <p:pic>
            <p:nvPicPr>
              <p:cNvPr id="1067201" name="Picture 193" descr="_DSC625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7" y="754"/>
                <a:ext cx="573" cy="8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67202" name="Picture 194" descr="DSCN419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82" y="1207"/>
                <a:ext cx="590" cy="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67203" name="Picture 195" descr="Copy of REF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82" y="981"/>
                <a:ext cx="227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67204" name="Picture 196" descr="DSCN31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82" y="754"/>
                <a:ext cx="227" cy="1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67205" name="Picture 197" descr="DSCN36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1095" y="861"/>
                <a:ext cx="862" cy="64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067206" name="Rectangle 198"/>
            <p:cNvSpPr>
              <a:spLocks noChangeArrowheads="1"/>
            </p:cNvSpPr>
            <p:nvPr/>
          </p:nvSpPr>
          <p:spPr bwMode="auto">
            <a:xfrm>
              <a:off x="1156" y="709"/>
              <a:ext cx="1996" cy="952"/>
            </a:xfrm>
            <a:prstGeom prst="rect">
              <a:avLst/>
            </a:prstGeom>
            <a:noFill/>
            <a:ln w="127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207" name="Text Box 199"/>
            <p:cNvSpPr txBox="1">
              <a:spLocks noChangeArrowheads="1"/>
            </p:cNvSpPr>
            <p:nvPr/>
          </p:nvSpPr>
          <p:spPr bwMode="auto">
            <a:xfrm>
              <a:off x="2062" y="798"/>
              <a:ext cx="45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600">
                  <a:latin typeface="Comic Sans MS" pitchFamily="66" charset="0"/>
                </a:rPr>
                <a:t>Field</a:t>
              </a:r>
            </a:p>
            <a:p>
              <a:pPr algn="ctr">
                <a:lnSpc>
                  <a:spcPct val="100000"/>
                </a:lnSpc>
              </a:pPr>
              <a:r>
                <a:rPr lang="en-US" sz="600">
                  <a:latin typeface="Comic Sans MS" pitchFamily="66" charset="0"/>
                </a:rPr>
                <a:t>Equipment</a:t>
              </a:r>
            </a:p>
          </p:txBody>
        </p:sp>
      </p:grpSp>
      <p:pic>
        <p:nvPicPr>
          <p:cNvPr id="181" name="Picture 36" descr="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 descr="IMG_07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5241925" cy="34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DSC62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Profiling Systems 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36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93446-6AA8-40F6-89D7-72F6D91CFBB9}" type="slidenum">
              <a:rPr lang="en-GB"/>
              <a:pPr/>
              <a:t>6</a:t>
            </a:fld>
            <a:endParaRPr lang="en-GB"/>
          </a:p>
        </p:txBody>
      </p:sp>
      <p:sp>
        <p:nvSpPr>
          <p:cNvPr id="1073158" name="Text Box 6"/>
          <p:cNvSpPr txBox="1">
            <a:spLocks noChangeArrowheads="1"/>
          </p:cNvSpPr>
          <p:nvPr/>
        </p:nvSpPr>
        <p:spPr bwMode="auto">
          <a:xfrm>
            <a:off x="1143000" y="609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chemeClr val="accent2"/>
                </a:solidFill>
                <a:latin typeface="Comic Sans MS" pitchFamily="66" charset="0"/>
              </a:rPr>
              <a:t>Field Campaigns in the Black </a:t>
            </a:r>
            <a:r>
              <a:rPr lang="en-US" sz="3200" b="0" dirty="0" smtClean="0">
                <a:solidFill>
                  <a:schemeClr val="accent2"/>
                </a:solidFill>
                <a:latin typeface="Comic Sans MS" pitchFamily="66" charset="0"/>
              </a:rPr>
              <a:t>Sea (1) </a:t>
            </a:r>
            <a:endParaRPr lang="en-US" sz="3200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71550" y="1219200"/>
            <a:ext cx="3524250" cy="5462588"/>
            <a:chOff x="612" y="663"/>
            <a:chExt cx="2268" cy="354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663"/>
              <a:ext cx="2268" cy="3546"/>
              <a:chOff x="612" y="663"/>
              <a:chExt cx="2268" cy="3546"/>
            </a:xfrm>
          </p:grpSpPr>
          <p:pic>
            <p:nvPicPr>
              <p:cNvPr id="107315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2" y="663"/>
                <a:ext cx="2268" cy="3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73156" name="Text Box 4"/>
              <p:cNvSpPr txBox="1">
                <a:spLocks noChangeArrowheads="1"/>
              </p:cNvSpPr>
              <p:nvPr/>
            </p:nvSpPr>
            <p:spPr bwMode="auto">
              <a:xfrm>
                <a:off x="1610" y="3475"/>
                <a:ext cx="104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>
                    <a:solidFill>
                      <a:schemeClr val="tx1"/>
                    </a:solidFill>
                    <a:latin typeface="Comic Sans MS" pitchFamily="66" charset="0"/>
                  </a:rPr>
                  <a:t>June 2006</a:t>
                </a:r>
              </a:p>
            </p:txBody>
          </p:sp>
        </p:grpSp>
        <p:pic>
          <p:nvPicPr>
            <p:cNvPr id="1073168" name="Picture 16" descr="RV_Akademik_2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2976"/>
              <a:ext cx="366" cy="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4419600" y="1219200"/>
            <a:ext cx="3513137" cy="5449888"/>
            <a:chOff x="4716463" y="1052513"/>
            <a:chExt cx="3592512" cy="5616575"/>
          </a:xfrm>
        </p:grpSpPr>
        <p:pic>
          <p:nvPicPr>
            <p:cNvPr id="107315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463" y="1052513"/>
              <a:ext cx="3592512" cy="561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3157" name="Text Box 5"/>
            <p:cNvSpPr txBox="1">
              <a:spLocks noChangeArrowheads="1"/>
            </p:cNvSpPr>
            <p:nvPr/>
          </p:nvSpPr>
          <p:spPr bwMode="auto">
            <a:xfrm>
              <a:off x="6443663" y="5516563"/>
              <a:ext cx="16557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solidFill>
                    <a:schemeClr val="tx1"/>
                  </a:solidFill>
                  <a:latin typeface="Comic Sans MS" pitchFamily="66" charset="0"/>
                </a:rPr>
                <a:t>May 2009</a:t>
              </a:r>
            </a:p>
          </p:txBody>
        </p:sp>
        <p:pic>
          <p:nvPicPr>
            <p:cNvPr id="1073174" name="Picture 22" descr="RV_Akademik_2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4750" y="4724401"/>
              <a:ext cx="581025" cy="793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16" name="Picture 3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43000" y="106680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dirty="0">
                <a:solidFill>
                  <a:schemeClr val="accent2"/>
                </a:solidFill>
                <a:latin typeface="Comic Sans MS" pitchFamily="66" charset="0"/>
              </a:rPr>
              <a:t>Field Campaigns in the Black </a:t>
            </a:r>
            <a:r>
              <a:rPr lang="en-US" sz="3200" b="0" dirty="0" smtClean="0">
                <a:solidFill>
                  <a:schemeClr val="accent2"/>
                </a:solidFill>
                <a:latin typeface="Comic Sans MS" pitchFamily="66" charset="0"/>
              </a:rPr>
              <a:t>Sea (2) </a:t>
            </a:r>
            <a:endParaRPr lang="en-US" sz="3200" b="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905000"/>
            <a:ext cx="7658070" cy="4176464"/>
            <a:chOff x="838200" y="1676400"/>
            <a:chExt cx="7658070" cy="4176464"/>
          </a:xfrm>
        </p:grpSpPr>
        <p:pic>
          <p:nvPicPr>
            <p:cNvPr id="11008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676400"/>
              <a:ext cx="7658070" cy="417646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705600" y="3657600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 smtClean="0">
                  <a:solidFill>
                    <a:schemeClr val="tx1"/>
                  </a:solidFill>
                  <a:latin typeface="Comic Sans MS" pitchFamily="66" charset="0"/>
                </a:rPr>
                <a:t>July 2011</a:t>
              </a:r>
              <a:endParaRPr lang="en-US" sz="2000" b="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pic>
          <p:nvPicPr>
            <p:cNvPr id="6" name="Picture 22" descr="RV_Akademik_2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2819400"/>
              <a:ext cx="581025" cy="793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8" name="Picture 36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0"/>
            <a:ext cx="2590800" cy="652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876800"/>
            <a:ext cx="9144000" cy="609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91440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47E09831-42D5-49DD-B627-8CF7013CF038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57902"/>
          <a:ext cx="8820471" cy="6300098"/>
        </p:xfrm>
        <a:graphic>
          <a:graphicData uri="http://schemas.openxmlformats.org/drawingml/2006/table">
            <a:tbl>
              <a:tblPr/>
              <a:tblGrid>
                <a:gridCol w="2223959"/>
                <a:gridCol w="708986"/>
                <a:gridCol w="2898771"/>
                <a:gridCol w="2988755"/>
              </a:tblGrid>
              <a:tr h="2611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>
                          <a:latin typeface="Times New Roman"/>
                          <a:ea typeface="Times New Roman"/>
                          <a:cs typeface="Times New Roman"/>
                        </a:rPr>
                        <a:t>Symbol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Wavelengths range or  </a:t>
                      </a:r>
                      <a:r>
                        <a:rPr lang="en-US" sz="1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center-wav.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Instrument/Method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Remote sensing reflectance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rs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412,443,490,510,555,670,683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JRC and NATO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Satlantic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micro-profiler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Diffuse attenuation coefficient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2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412,443,490,510,555,670,683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JRC and NATO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Satlantic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micro-profiler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Total absorption coefficient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412,443,490,510,555, 630, 650, 676,715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JRC WetLab AC-9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Absorption coefficient of pigmented particles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400-750 nm (with 1 nm resolution)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Spectrometry (JRC Perkin-Elmer Lambda 900)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Absorption coefficient of non-pigmented particles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dt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400-750 nm (with 1 nm resolution)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Spectrometry (JRC Perkin-Elmer Lambda 900)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Absorption coefficient of colored diss. organic matter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350-750 nm (with 1 nm resolution)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Spectrometry (JRC Perkin-Elmer Lambda 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Scattering coefficient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412,443,490,510,555, 630, 650, 676,715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JRC WetLab AC-9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Backscattering coefficient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443,490,510,555,620, 670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JRC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HobiLabs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Hydroscat-6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Volume scattering 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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443,490,510, 532, 555,590, 620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MHI VSF_Meter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Pigments concentration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Chl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Includes total chlorophyll-a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HPLC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Total suspended matter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Filtration and weighting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Salinity and temperature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 &amp; 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Typically down to 25-35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JRC and Mare Nigrum CTDs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3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Aerosol optical thickness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</a:t>
                      </a:r>
                      <a:r>
                        <a:rPr lang="en-US" sz="1200" baseline="-250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440, 490, 550, 670, 870 nm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JRC and NATO Sun-photometers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Fluorescence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Fl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Includes chlorophyll a and colored dissolved organic matter fluorescence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SIO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Fluorometer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Comic Sans MS" pitchFamily="66" charset="0"/>
              </a:rPr>
              <a:t>Measurements performed by the JRC during the NATO Cruises</a:t>
            </a:r>
            <a:endParaRPr lang="en-US" sz="2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671</Words>
  <Application>Microsoft Office PowerPoint</Application>
  <PresentationFormat>On-screen Show (4:3)</PresentationFormat>
  <Paragraphs>290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BiOMaP measurements</vt:lpstr>
      <vt:lpstr>Slide 5</vt:lpstr>
      <vt:lpstr>Slide 6</vt:lpstr>
      <vt:lpstr>Slide 7</vt:lpstr>
      <vt:lpstr>Slide 8</vt:lpstr>
    </vt:vector>
  </TitlesOfParts>
  <Company>European Commission - GEM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ziborgi</dc:creator>
  <cp:lastModifiedBy>ziborgi</cp:lastModifiedBy>
  <cp:revision>6</cp:revision>
  <dcterms:created xsi:type="dcterms:W3CDTF">2011-10-31T15:34:18Z</dcterms:created>
  <dcterms:modified xsi:type="dcterms:W3CDTF">2011-11-06T16:19:56Z</dcterms:modified>
</cp:coreProperties>
</file>